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145706468" r:id="rId5"/>
    <p:sldId id="257" r:id="rId6"/>
    <p:sldId id="2145706469" r:id="rId7"/>
    <p:sldId id="287" r:id="rId8"/>
    <p:sldId id="299" r:id="rId9"/>
    <p:sldId id="298" r:id="rId10"/>
    <p:sldId id="271" r:id="rId11"/>
    <p:sldId id="289" r:id="rId12"/>
    <p:sldId id="272" r:id="rId13"/>
    <p:sldId id="290" r:id="rId14"/>
    <p:sldId id="291" r:id="rId15"/>
    <p:sldId id="2145706470" r:id="rId16"/>
    <p:sldId id="2145706554" r:id="rId17"/>
    <p:sldId id="27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12121"/>
    <a:srgbClr val="00153F"/>
    <a:srgbClr val="4776B4"/>
    <a:srgbClr val="5B9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3" autoAdjust="0"/>
    <p:restoredTop sz="94139" autoAdjust="0"/>
  </p:normalViewPr>
  <p:slideViewPr>
    <p:cSldViewPr snapToGrid="0">
      <p:cViewPr varScale="1">
        <p:scale>
          <a:sx n="110" d="100"/>
          <a:sy n="110" d="100"/>
        </p:scale>
        <p:origin x="4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CDD77-3390-476C-9004-27B7B3887987}" type="datetimeFigureOut">
              <a:rPr lang="nl-NL" smtClean="0"/>
              <a:t>26-01-2025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7D56F-0551-4D2D-8CF1-21CE8229B0DF}" type="slidenum">
              <a:rPr lang="nl-NL" smtClean="0"/>
              <a:t>‹nr.›</a:t>
            </a:fld>
            <a:endParaRPr lang="nl-NL"/>
          </a:p>
        </p:txBody>
      </p:sp>
    </p:spTree>
    <p:extLst>
      <p:ext uri="{BB962C8B-B14F-4D97-AF65-F5344CB8AC3E}">
        <p14:creationId xmlns:p14="http://schemas.microsoft.com/office/powerpoint/2010/main" val="120479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panose="020F0502020204030204" pitchFamily="34" charset="0"/>
              </a:rPr>
              <a:t>ABSTRACT</a:t>
            </a:r>
          </a:p>
          <a:p>
            <a:pPr algn="l" rtl="0" fontAlgn="base"/>
            <a:r>
              <a:rPr lang="en-US" sz="1800" b="1" i="0" dirty="0">
                <a:solidFill>
                  <a:srgbClr val="000000"/>
                </a:solidFill>
                <a:effectLst/>
                <a:latin typeface="Calibri" panose="020F0502020204030204" pitchFamily="34" charset="0"/>
              </a:rPr>
              <a:t>Background: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complexity of COVID-19 highlighted the need for involvement of social scientists alongside biomedical experts to develop advice. Future pandemics demand swift and effective collaboration across disciplines to address diverse consequences and priorities. The governance framework for outbreaks in the Netherlands requires different disciplines to provide advice separately to the government. We conducted an avian influenza outbreak simulation to explore development of integrated scientific advice in pandemics.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Methods: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planned two simulation events on different phases of an outbreak on 17 April and 24 May 2024, in the Netherlands. During first simulation, the scenario depicted a variant of avian influenza spreading via pigs, triggering significant health implications for humans and animals. Scenario of the May simulation continues with human-to-human and cross-border transmission. On 17 April, 23 Dutch experts from biomedical, and social and economic sciences initially crafted their recommendations independently. Three interdisciplinary groups then converged, utilizing the WICID evidence-to-decision framework. Thematic analysis was conducted on notes of group and plenary discussions, and reflection and evaluation sessions.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Results: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Interdisciplinary discussions helped participants identify blind spots in disciplinary recommendations. Two interdisciplinary groups generated comprehensive recommendations, one required additional time for consensus. Agreement seemed to be swift in the animal husbandry but contentious regarding human measures, notably school closures. Various disciplines brought insights from respective sectors, informed by hard-earned lessons from past experiences, for example with outbreaks in animal husbandry, human health crises, and the repercussions of COVID-related school closures. Open dialogue and curiosity for alternate perspectives emerged as vital for integrated advice. Results of May will follow.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Conclusions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Simulations provide invaluable opportunities to prepare for national crisis responses, fostering understanding across disciplines, and further developing and refining integrated advisory approaches.  </a:t>
            </a:r>
            <a:endParaRPr lang="en-US" b="0" i="0" dirty="0">
              <a:solidFill>
                <a:srgbClr val="000000"/>
              </a:solidFill>
              <a:effectLst/>
              <a:latin typeface="Segoe UI" panose="020B0502040204020203" pitchFamily="34" charset="0"/>
            </a:endParaRPr>
          </a:p>
          <a:p>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1</a:t>
            </a:fld>
            <a:endParaRPr lang="nl-NL"/>
          </a:p>
        </p:txBody>
      </p:sp>
    </p:spTree>
    <p:extLst>
      <p:ext uri="{BB962C8B-B14F-4D97-AF65-F5344CB8AC3E}">
        <p14:creationId xmlns:p14="http://schemas.microsoft.com/office/powerpoint/2010/main" val="133670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2</a:t>
            </a:fld>
            <a:endParaRPr lang="nl-NL"/>
          </a:p>
        </p:txBody>
      </p:sp>
    </p:spTree>
    <p:extLst>
      <p:ext uri="{BB962C8B-B14F-4D97-AF65-F5344CB8AC3E}">
        <p14:creationId xmlns:p14="http://schemas.microsoft.com/office/powerpoint/2010/main" val="4724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https</a:t>
            </a:r>
            <a:r>
              <a:rPr lang="nl-NL" dirty="0"/>
              <a:t>://</a:t>
            </a:r>
            <a:r>
              <a:rPr lang="nl-NL" dirty="0" err="1"/>
              <a:t>www.cdc.gov</a:t>
            </a:r>
            <a:r>
              <a:rPr lang="nl-NL" dirty="0"/>
              <a:t>/media/releases/2024/p1122-h5n1-bird-flu.html#:~:</a:t>
            </a:r>
            <a:r>
              <a:rPr lang="nl-NL" dirty="0" err="1"/>
              <a:t>text</a:t>
            </a:r>
            <a:r>
              <a:rPr lang="nl-NL" dirty="0"/>
              <a:t>=Including%20this%20most%20recent%20case,the%20general%20public%20is%20low. </a:t>
            </a:r>
          </a:p>
        </p:txBody>
      </p:sp>
      <p:sp>
        <p:nvSpPr>
          <p:cNvPr id="4" name="Slide Number Placeholder 3"/>
          <p:cNvSpPr>
            <a:spLocks noGrp="1"/>
          </p:cNvSpPr>
          <p:nvPr>
            <p:ph type="sldNum" sz="quarter" idx="5"/>
          </p:nvPr>
        </p:nvSpPr>
        <p:spPr/>
        <p:txBody>
          <a:bodyPr/>
          <a:lstStyle/>
          <a:p>
            <a:fld id="{D1A8CFDF-1D62-4374-9CDA-4056B3F0F07C}" type="slidenum">
              <a:rPr lang="nl-NL" smtClean="0"/>
              <a:t>3</a:t>
            </a:fld>
            <a:endParaRPr lang="nl-NL"/>
          </a:p>
        </p:txBody>
      </p:sp>
    </p:spTree>
    <p:extLst>
      <p:ext uri="{BB962C8B-B14F-4D97-AF65-F5344CB8AC3E}">
        <p14:creationId xmlns:p14="http://schemas.microsoft.com/office/powerpoint/2010/main" val="4724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Methods – </a:t>
            </a:r>
            <a:r>
              <a:rPr lang="en-US" dirty="0" err="1"/>
              <a:t>foto</a:t>
            </a:r>
            <a:r>
              <a:rPr lang="en-US" dirty="0"/>
              <a:t> </a:t>
            </a:r>
            <a:r>
              <a:rPr lang="en-US" dirty="0" err="1"/>
              <a:t>invoegen</a:t>
            </a:r>
            <a:endParaRPr lang="en-US" dirty="0"/>
          </a:p>
        </p:txBody>
      </p:sp>
      <p:sp>
        <p:nvSpPr>
          <p:cNvPr id="4" name="Tijdelijke aanduiding voor dianummer 3"/>
          <p:cNvSpPr>
            <a:spLocks noGrp="1"/>
          </p:cNvSpPr>
          <p:nvPr>
            <p:ph type="sldNum" sz="quarter" idx="5"/>
          </p:nvPr>
        </p:nvSpPr>
        <p:spPr/>
        <p:txBody>
          <a:bodyPr/>
          <a:lstStyle/>
          <a:p>
            <a:fld id="{83BD0CEE-CB38-4B3A-AFE9-76D468984F90}" type="slidenum">
              <a:rPr lang="en-US" smtClean="0"/>
              <a:t>4</a:t>
            </a:fld>
            <a:endParaRPr lang="en-US"/>
          </a:p>
        </p:txBody>
      </p:sp>
    </p:spTree>
    <p:extLst>
      <p:ext uri="{BB962C8B-B14F-4D97-AF65-F5344CB8AC3E}">
        <p14:creationId xmlns:p14="http://schemas.microsoft.com/office/powerpoint/2010/main" val="79206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6</a:t>
            </a:fld>
            <a:endParaRPr lang="nl-NL"/>
          </a:p>
        </p:txBody>
      </p:sp>
    </p:spTree>
    <p:extLst>
      <p:ext uri="{BB962C8B-B14F-4D97-AF65-F5344CB8AC3E}">
        <p14:creationId xmlns:p14="http://schemas.microsoft.com/office/powerpoint/2010/main" val="365944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a:t>
            </a:r>
            <a:r>
              <a:rPr lang="en-US" dirty="0" err="1"/>
              <a:t>schoolclosures</a:t>
            </a:r>
            <a:r>
              <a:rPr lang="en-US" dirty="0"/>
              <a:t> </a:t>
            </a:r>
            <a:r>
              <a:rPr lang="en-US" dirty="0" err="1"/>
              <a:t>voorbeeld</a:t>
            </a:r>
            <a:r>
              <a:rPr lang="en-US" dirty="0"/>
              <a:t> </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8</a:t>
            </a:fld>
            <a:endParaRPr lang="nl-NL"/>
          </a:p>
        </p:txBody>
      </p:sp>
    </p:spTree>
    <p:extLst>
      <p:ext uri="{BB962C8B-B14F-4D97-AF65-F5344CB8AC3E}">
        <p14:creationId xmlns:p14="http://schemas.microsoft.com/office/powerpoint/2010/main" val="400641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10</a:t>
            </a:fld>
            <a:endParaRPr lang="nl-NL"/>
          </a:p>
        </p:txBody>
      </p:sp>
    </p:spTree>
    <p:extLst>
      <p:ext uri="{BB962C8B-B14F-4D97-AF65-F5344CB8AC3E}">
        <p14:creationId xmlns:p14="http://schemas.microsoft.com/office/powerpoint/2010/main" val="301723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err="1"/>
              <a:t>discussions</a:t>
            </a:r>
            <a:r>
              <a:rPr lang="nl-NL" dirty="0"/>
              <a:t> are </a:t>
            </a:r>
            <a:r>
              <a:rPr lang="nl-NL" dirty="0" err="1"/>
              <a:t>critical</a:t>
            </a:r>
            <a:r>
              <a:rPr lang="nl-NL" dirty="0"/>
              <a:t> </a:t>
            </a:r>
            <a:r>
              <a:rPr lang="nl-NL" dirty="0" err="1"/>
              <a:t>to</a:t>
            </a:r>
            <a:r>
              <a:rPr lang="nl-NL" dirty="0"/>
              <a:t> </a:t>
            </a:r>
            <a:r>
              <a:rPr lang="nl-NL" dirty="0" err="1"/>
              <a:t>uncovering</a:t>
            </a:r>
            <a:r>
              <a:rPr lang="nl-NL" dirty="0"/>
              <a:t> blind spots in </a:t>
            </a:r>
            <a:r>
              <a:rPr lang="nl-NL" dirty="0" err="1"/>
              <a:t>disciplinary</a:t>
            </a:r>
            <a:r>
              <a:rPr lang="nl-NL" dirty="0"/>
              <a:t> </a:t>
            </a:r>
            <a:r>
              <a:rPr lang="nl-NL" dirty="0" err="1"/>
              <a:t>recommendations</a:t>
            </a:r>
            <a:r>
              <a:rPr lang="nl-NL" dirty="0"/>
              <a:t> </a:t>
            </a:r>
            <a:r>
              <a:rPr lang="nl-NL" dirty="0" err="1"/>
              <a:t>and</a:t>
            </a:r>
            <a:r>
              <a:rPr lang="nl-NL" dirty="0"/>
              <a:t> </a:t>
            </a:r>
            <a:r>
              <a:rPr lang="nl-NL" dirty="0" err="1"/>
              <a:t>overcoming</a:t>
            </a:r>
            <a:r>
              <a:rPr lang="nl-NL" dirty="0"/>
              <a:t> </a:t>
            </a:r>
            <a:r>
              <a:rPr lang="nl-NL" dirty="0" err="1"/>
              <a:t>differences</a:t>
            </a:r>
            <a:r>
              <a:rPr lang="nl-NL" dirty="0"/>
              <a:t> in assessment </a:t>
            </a:r>
            <a:r>
              <a:rPr lang="nl-NL" dirty="0" err="1"/>
              <a:t>and</a:t>
            </a:r>
            <a:r>
              <a:rPr lang="nl-NL" dirty="0"/>
              <a:t> </a:t>
            </a:r>
            <a:r>
              <a:rPr lang="nl-NL" dirty="0" err="1"/>
              <a:t>interpretation</a:t>
            </a:r>
            <a:r>
              <a:rPr lang="nl-NL" dirty="0"/>
              <a:t>.</a:t>
            </a:r>
          </a:p>
          <a:p>
            <a:endParaRPr lang="nl-NL" dirty="0"/>
          </a:p>
          <a:p>
            <a:r>
              <a:rPr lang="nl-NL" dirty="0"/>
              <a:t>-.  </a:t>
            </a:r>
          </a:p>
          <a:p>
            <a:endParaRPr lang="nl-NL" dirty="0"/>
          </a:p>
          <a:p>
            <a:r>
              <a:rPr lang="nl-NL" dirty="0"/>
              <a:t>-</a:t>
            </a:r>
            <a:r>
              <a:rPr lang="nl-NL" dirty="0" err="1"/>
              <a:t>Identifying</a:t>
            </a:r>
            <a:r>
              <a:rPr lang="nl-NL" dirty="0"/>
              <a:t> </a:t>
            </a:r>
            <a:r>
              <a:rPr lang="nl-NL" dirty="0" err="1"/>
              <a:t>gaps</a:t>
            </a:r>
            <a:r>
              <a:rPr lang="nl-NL" dirty="0"/>
              <a:t> in </a:t>
            </a:r>
            <a:r>
              <a:rPr lang="nl-NL" dirty="0" err="1"/>
              <a:t>knowledge</a:t>
            </a:r>
            <a:r>
              <a:rPr lang="nl-NL" dirty="0"/>
              <a:t> </a:t>
            </a:r>
            <a:r>
              <a:rPr lang="nl-NL" dirty="0" err="1"/>
              <a:t>and</a:t>
            </a:r>
            <a:r>
              <a:rPr lang="nl-NL" dirty="0"/>
              <a:t> expertise is </a:t>
            </a:r>
            <a:r>
              <a:rPr lang="nl-NL" dirty="0" err="1"/>
              <a:t>key</a:t>
            </a:r>
            <a:r>
              <a:rPr lang="nl-NL" dirty="0"/>
              <a:t> </a:t>
            </a:r>
            <a:r>
              <a:rPr lang="nl-NL" dirty="0" err="1"/>
              <a:t>to</a:t>
            </a:r>
            <a:r>
              <a:rPr lang="nl-NL" dirty="0"/>
              <a:t> </a:t>
            </a:r>
            <a:r>
              <a:rPr lang="nl-NL" dirty="0" err="1"/>
              <a:t>pandemic</a:t>
            </a:r>
            <a:r>
              <a:rPr lang="nl-NL" dirty="0"/>
              <a:t> </a:t>
            </a:r>
            <a:r>
              <a:rPr lang="nl-NL" dirty="0" err="1"/>
              <a:t>preparedness</a:t>
            </a:r>
            <a:endParaRPr lang="nl-NL" dirty="0"/>
          </a:p>
          <a:p>
            <a:r>
              <a:rPr lang="nl-NL" dirty="0" err="1"/>
              <a:t>so</a:t>
            </a:r>
            <a:r>
              <a:rPr lang="nl-NL" dirty="0"/>
              <a:t> </a:t>
            </a:r>
            <a:r>
              <a:rPr lang="nl-NL" dirty="0" err="1"/>
              <a:t>that</a:t>
            </a:r>
            <a:r>
              <a:rPr lang="nl-NL" dirty="0"/>
              <a:t> </a:t>
            </a:r>
            <a:r>
              <a:rPr lang="nl-NL" dirty="0" err="1"/>
              <a:t>decisive</a:t>
            </a:r>
            <a:r>
              <a:rPr lang="nl-NL" dirty="0"/>
              <a:t> action </a:t>
            </a:r>
            <a:r>
              <a:rPr lang="nl-NL" dirty="0" err="1"/>
              <a:t>can</a:t>
            </a:r>
            <a:r>
              <a:rPr lang="nl-NL" dirty="0"/>
              <a:t> </a:t>
            </a:r>
            <a:r>
              <a:rPr lang="nl-NL" dirty="0" err="1"/>
              <a:t>be</a:t>
            </a:r>
            <a:r>
              <a:rPr lang="nl-NL" dirty="0"/>
              <a:t> taken in </a:t>
            </a:r>
            <a:r>
              <a:rPr lang="nl-NL" dirty="0" err="1"/>
              <a:t>the</a:t>
            </a:r>
            <a:r>
              <a:rPr lang="nl-NL" dirty="0"/>
              <a:t> event of </a:t>
            </a:r>
            <a:r>
              <a:rPr lang="nl-NL" dirty="0" err="1"/>
              <a:t>an</a:t>
            </a:r>
            <a:r>
              <a:rPr lang="nl-NL" dirty="0"/>
              <a:t> </a:t>
            </a:r>
            <a:r>
              <a:rPr lang="nl-NL" dirty="0" err="1"/>
              <a:t>outbreak</a:t>
            </a:r>
            <a:r>
              <a:rPr lang="nl-NL" dirty="0"/>
              <a:t>. </a:t>
            </a:r>
          </a:p>
        </p:txBody>
      </p:sp>
      <p:sp>
        <p:nvSpPr>
          <p:cNvPr id="4" name="Slide Number Placeholder 3"/>
          <p:cNvSpPr>
            <a:spLocks noGrp="1"/>
          </p:cNvSpPr>
          <p:nvPr>
            <p:ph type="sldNum" sz="quarter" idx="5"/>
          </p:nvPr>
        </p:nvSpPr>
        <p:spPr/>
        <p:txBody>
          <a:bodyPr/>
          <a:lstStyle/>
          <a:p>
            <a:fld id="{D1A8CFDF-1D62-4374-9CDA-4056B3F0F07C}" type="slidenum">
              <a:rPr lang="nl-NL" smtClean="0"/>
              <a:t>11</a:t>
            </a:fld>
            <a:endParaRPr lang="nl-NL"/>
          </a:p>
        </p:txBody>
      </p:sp>
    </p:spTree>
    <p:extLst>
      <p:ext uri="{BB962C8B-B14F-4D97-AF65-F5344CB8AC3E}">
        <p14:creationId xmlns:p14="http://schemas.microsoft.com/office/powerpoint/2010/main" val="58427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047D56F-0551-4D2D-8CF1-21CE8229B0DF}" type="slidenum">
              <a:rPr lang="nl-NL" smtClean="0"/>
              <a:t>12</a:t>
            </a:fld>
            <a:endParaRPr lang="nl-NL"/>
          </a:p>
        </p:txBody>
      </p:sp>
    </p:spTree>
    <p:extLst>
      <p:ext uri="{BB962C8B-B14F-4D97-AF65-F5344CB8AC3E}">
        <p14:creationId xmlns:p14="http://schemas.microsoft.com/office/powerpoint/2010/main" val="3878522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1376A1B5-7D93-2F96-D1E8-59CA9BF7CDFB}"/>
              </a:ext>
            </a:extLst>
          </p:cNvPr>
          <p:cNvSpPr>
            <a:spLocks noGrp="1"/>
          </p:cNvSpPr>
          <p:nvPr>
            <p:ph type="ftr" sz="quarter" idx="11"/>
          </p:nvPr>
        </p:nvSpPr>
        <p:spPr>
          <a:xfrm>
            <a:off x="4024200" y="6214169"/>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1A67490C-7A55-F303-C6C8-6B79D16698C5}"/>
              </a:ext>
            </a:extLst>
          </p:cNvPr>
          <p:cNvSpPr>
            <a:spLocks noGrp="1"/>
          </p:cNvSpPr>
          <p:nvPr>
            <p:ph type="sldNum" sz="quarter" idx="12"/>
          </p:nvPr>
        </p:nvSpPr>
        <p:spPr>
          <a:xfrm>
            <a:off x="8596200" y="6214169"/>
            <a:ext cx="2743200" cy="365125"/>
          </a:xfrm>
          <a:prstGeom prst="rect">
            <a:avLst/>
          </a:prstGeom>
        </p:spPr>
        <p:txBody>
          <a:bodyPr/>
          <a:lstStyle/>
          <a:p>
            <a:fld id="{809BBC20-6EC7-B041-BC19-2FEC29F68440}" type="slidenum">
              <a:rPr lang="nl-NL" smtClean="0"/>
              <a:t>‹nr.›</a:t>
            </a:fld>
            <a:endParaRPr lang="nl-NL" dirty="0"/>
          </a:p>
        </p:txBody>
      </p:sp>
      <p:sp>
        <p:nvSpPr>
          <p:cNvPr id="4" name="Tijdelijke aanduiding voor datum 3">
            <a:extLst>
              <a:ext uri="{FF2B5EF4-FFF2-40B4-BE49-F238E27FC236}">
                <a16:creationId xmlns:a16="http://schemas.microsoft.com/office/drawing/2014/main" id="{B8F0BC85-C1DE-2655-8555-F5E9F207E032}"/>
              </a:ext>
            </a:extLst>
          </p:cNvPr>
          <p:cNvSpPr>
            <a:spLocks noGrp="1"/>
          </p:cNvSpPr>
          <p:nvPr>
            <p:ph type="dt" sz="half" idx="10"/>
          </p:nvPr>
        </p:nvSpPr>
        <p:spPr>
          <a:xfrm>
            <a:off x="823800" y="6214168"/>
            <a:ext cx="2743200" cy="365125"/>
          </a:xfrm>
          <a:prstGeom prst="rect">
            <a:avLst/>
          </a:prstGeom>
        </p:spPr>
        <p:txBody>
          <a:bodyPr/>
          <a:lstStyle/>
          <a:p>
            <a:fld id="{486A0A43-3E0F-3340-93DA-0C0A83174572}" type="datetimeFigureOut">
              <a:rPr lang="nl-NL" smtClean="0"/>
              <a:t>26-01-2025</a:t>
            </a:fld>
            <a:endParaRPr lang="nl-NL" dirty="0"/>
          </a:p>
        </p:txBody>
      </p:sp>
      <p:pic>
        <p:nvPicPr>
          <p:cNvPr id="8" name="Afbeelding 7">
            <a:extLst>
              <a:ext uri="{FF2B5EF4-FFF2-40B4-BE49-F238E27FC236}">
                <a16:creationId xmlns:a16="http://schemas.microsoft.com/office/drawing/2014/main" id="{0F1984AF-9975-D11D-F46E-A9C4AD17D8D6}"/>
              </a:ext>
            </a:extLst>
          </p:cNvPr>
          <p:cNvPicPr>
            <a:picLocks noChangeAspect="1"/>
          </p:cNvPicPr>
          <p:nvPr userDrawn="1"/>
        </p:nvPicPr>
        <p:blipFill>
          <a:blip r:embed="rId2"/>
          <a:stretch>
            <a:fillRect/>
          </a:stretch>
        </p:blipFill>
        <p:spPr>
          <a:xfrm>
            <a:off x="1645493" y="856728"/>
            <a:ext cx="8493117" cy="4771674"/>
          </a:xfrm>
          <a:prstGeom prst="rect">
            <a:avLst/>
          </a:prstGeom>
        </p:spPr>
      </p:pic>
      <p:sp>
        <p:nvSpPr>
          <p:cNvPr id="7" name="Rechthoek 6">
            <a:extLst>
              <a:ext uri="{FF2B5EF4-FFF2-40B4-BE49-F238E27FC236}">
                <a16:creationId xmlns:a16="http://schemas.microsoft.com/office/drawing/2014/main" id="{0C9D1DDD-3BF6-AFB8-DD88-562194A59E7E}"/>
              </a:ext>
            </a:extLst>
          </p:cNvPr>
          <p:cNvSpPr/>
          <p:nvPr userDrawn="1"/>
        </p:nvSpPr>
        <p:spPr>
          <a:xfrm>
            <a:off x="9432758" y="0"/>
            <a:ext cx="2759242" cy="1844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4911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3829C-9B0C-E018-9F53-4632A224D8D8}"/>
              </a:ext>
            </a:extLst>
          </p:cNvPr>
          <p:cNvSpPr>
            <a:spLocks noGrp="1"/>
          </p:cNvSpPr>
          <p:nvPr>
            <p:ph type="title"/>
          </p:nvPr>
        </p:nvSpPr>
        <p:spPr>
          <a:xfrm>
            <a:off x="838200" y="365125"/>
            <a:ext cx="8897251"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6FE984-136A-E498-E55C-1CE347194B50}"/>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9011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5C720FA-86BF-1E30-3C59-B1C50E4BD034}"/>
              </a:ext>
            </a:extLst>
          </p:cNvPr>
          <p:cNvPicPr>
            <a:picLocks noChangeAspect="1"/>
          </p:cNvPicPr>
          <p:nvPr userDrawn="1"/>
        </p:nvPicPr>
        <p:blipFill rotWithShape="1">
          <a:blip r:embed="rId2"/>
          <a:srcRect t="-17" r="21857" b="31661"/>
          <a:stretch/>
        </p:blipFill>
        <p:spPr>
          <a:xfrm>
            <a:off x="7390675" y="2717599"/>
            <a:ext cx="4801325" cy="3888000"/>
          </a:xfrm>
          <a:prstGeom prst="rect">
            <a:avLst/>
          </a:prstGeom>
        </p:spPr>
      </p:pic>
      <p:sp>
        <p:nvSpPr>
          <p:cNvPr id="2" name="Titel 1">
            <a:extLst>
              <a:ext uri="{FF2B5EF4-FFF2-40B4-BE49-F238E27FC236}">
                <a16:creationId xmlns:a16="http://schemas.microsoft.com/office/drawing/2014/main" id="{5239708A-3C20-500B-A255-AA58FF11F6DE}"/>
              </a:ext>
            </a:extLst>
          </p:cNvPr>
          <p:cNvSpPr>
            <a:spLocks noGrp="1"/>
          </p:cNvSpPr>
          <p:nvPr>
            <p:ph type="ctrTitle" hasCustomPrompt="1"/>
          </p:nvPr>
        </p:nvSpPr>
        <p:spPr>
          <a:xfrm>
            <a:off x="1030800" y="1056415"/>
            <a:ext cx="10101600" cy="1521186"/>
          </a:xfrm>
          <a:prstGeom prst="rect">
            <a:avLst/>
          </a:prstGeom>
        </p:spPr>
        <p:txBody>
          <a:bodyPr anchor="b"/>
          <a:lstStyle>
            <a:lvl1pPr algn="ctr">
              <a:defRPr sz="8000" b="0"/>
            </a:lvl1pPr>
          </a:lstStyle>
          <a:p>
            <a:r>
              <a:rPr lang="nl-NL" dirty="0" err="1"/>
              <a:t>Title</a:t>
            </a:r>
            <a:endParaRPr lang="nl-NL" dirty="0"/>
          </a:p>
        </p:txBody>
      </p:sp>
      <p:sp>
        <p:nvSpPr>
          <p:cNvPr id="3" name="Ondertitel 2">
            <a:extLst>
              <a:ext uri="{FF2B5EF4-FFF2-40B4-BE49-F238E27FC236}">
                <a16:creationId xmlns:a16="http://schemas.microsoft.com/office/drawing/2014/main" id="{86C0BE00-96D9-4185-6A01-BF3A7EDAE9A3}"/>
              </a:ext>
            </a:extLst>
          </p:cNvPr>
          <p:cNvSpPr>
            <a:spLocks noGrp="1"/>
          </p:cNvSpPr>
          <p:nvPr>
            <p:ph type="subTitle" idx="1" hasCustomPrompt="1"/>
          </p:nvPr>
        </p:nvSpPr>
        <p:spPr>
          <a:xfrm>
            <a:off x="1030800" y="2795638"/>
            <a:ext cx="10101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err="1"/>
              <a:t>Subtitle</a:t>
            </a:r>
            <a:endParaRPr lang="nl-NL" dirty="0"/>
          </a:p>
        </p:txBody>
      </p:sp>
      <p:sp>
        <p:nvSpPr>
          <p:cNvPr id="5" name="Tijdelijke aanduiding voor voettekst 4">
            <a:extLst>
              <a:ext uri="{FF2B5EF4-FFF2-40B4-BE49-F238E27FC236}">
                <a16:creationId xmlns:a16="http://schemas.microsoft.com/office/drawing/2014/main" id="{1376A1B5-7D93-2F96-D1E8-59CA9BF7CDFB}"/>
              </a:ext>
            </a:extLst>
          </p:cNvPr>
          <p:cNvSpPr>
            <a:spLocks noGrp="1"/>
          </p:cNvSpPr>
          <p:nvPr>
            <p:ph type="ftr" sz="quarter" idx="11"/>
          </p:nvPr>
        </p:nvSpPr>
        <p:spPr>
          <a:xfrm>
            <a:off x="4024200" y="6214169"/>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1A67490C-7A55-F303-C6C8-6B79D16698C5}"/>
              </a:ext>
            </a:extLst>
          </p:cNvPr>
          <p:cNvSpPr>
            <a:spLocks noGrp="1"/>
          </p:cNvSpPr>
          <p:nvPr>
            <p:ph type="sldNum" sz="quarter" idx="12"/>
          </p:nvPr>
        </p:nvSpPr>
        <p:spPr>
          <a:xfrm>
            <a:off x="8596200" y="6214169"/>
            <a:ext cx="2743200" cy="365125"/>
          </a:xfrm>
          <a:prstGeom prst="rect">
            <a:avLst/>
          </a:prstGeom>
        </p:spPr>
        <p:txBody>
          <a:bodyPr/>
          <a:lstStyle/>
          <a:p>
            <a:fld id="{809BBC20-6EC7-B041-BC19-2FEC29F68440}" type="slidenum">
              <a:rPr lang="nl-NL" smtClean="0"/>
              <a:t>‹nr.›</a:t>
            </a:fld>
            <a:endParaRPr lang="nl-NL" dirty="0"/>
          </a:p>
        </p:txBody>
      </p:sp>
      <p:sp>
        <p:nvSpPr>
          <p:cNvPr id="4" name="Tijdelijke aanduiding voor datum 3">
            <a:extLst>
              <a:ext uri="{FF2B5EF4-FFF2-40B4-BE49-F238E27FC236}">
                <a16:creationId xmlns:a16="http://schemas.microsoft.com/office/drawing/2014/main" id="{B8F0BC85-C1DE-2655-8555-F5E9F207E032}"/>
              </a:ext>
            </a:extLst>
          </p:cNvPr>
          <p:cNvSpPr>
            <a:spLocks noGrp="1"/>
          </p:cNvSpPr>
          <p:nvPr>
            <p:ph type="dt" sz="half" idx="10"/>
          </p:nvPr>
        </p:nvSpPr>
        <p:spPr>
          <a:xfrm>
            <a:off x="823800" y="6214168"/>
            <a:ext cx="2743200" cy="365125"/>
          </a:xfrm>
          <a:prstGeom prst="rect">
            <a:avLst/>
          </a:prstGeom>
        </p:spPr>
        <p:txBody>
          <a:bodyPr/>
          <a:lstStyle/>
          <a:p>
            <a:fld id="{486A0A43-3E0F-3340-93DA-0C0A83174572}" type="datetimeFigureOut">
              <a:rPr lang="nl-NL" smtClean="0"/>
              <a:t>26-01-2025</a:t>
            </a:fld>
            <a:endParaRPr lang="nl-NL" dirty="0"/>
          </a:p>
        </p:txBody>
      </p:sp>
    </p:spTree>
    <p:extLst>
      <p:ext uri="{BB962C8B-B14F-4D97-AF65-F5344CB8AC3E}">
        <p14:creationId xmlns:p14="http://schemas.microsoft.com/office/powerpoint/2010/main" val="164989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A8F42-25C1-207E-82B6-69B35FC7941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B6C6A9-615A-15D7-723A-C9D873150D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12987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77584B-515F-A940-080E-B80B170E6E3E}"/>
              </a:ext>
            </a:extLst>
          </p:cNvPr>
          <p:cNvPicPr>
            <a:picLocks noChangeAspect="1"/>
          </p:cNvPicPr>
          <p:nvPr userDrawn="1"/>
        </p:nvPicPr>
        <p:blipFill rotWithShape="1">
          <a:blip r:embed="rId2"/>
          <a:srcRect l="20573" t="6470" r="-5688" b="43821"/>
          <a:stretch/>
        </p:blipFill>
        <p:spPr>
          <a:xfrm>
            <a:off x="-11080" y="3735708"/>
            <a:ext cx="5229726" cy="2827367"/>
          </a:xfrm>
          <a:prstGeom prst="rect">
            <a:avLst/>
          </a:prstGeom>
        </p:spPr>
      </p:pic>
      <p:sp>
        <p:nvSpPr>
          <p:cNvPr id="2" name="Titel 1">
            <a:extLst>
              <a:ext uri="{FF2B5EF4-FFF2-40B4-BE49-F238E27FC236}">
                <a16:creationId xmlns:a16="http://schemas.microsoft.com/office/drawing/2014/main" id="{D7ABAB3D-593B-B09B-F2BA-AC3EA4778BA0}"/>
              </a:ext>
            </a:extLst>
          </p:cNvPr>
          <p:cNvSpPr>
            <a:spLocks noGrp="1"/>
          </p:cNvSpPr>
          <p:nvPr>
            <p:ph type="title"/>
          </p:nvPr>
        </p:nvSpPr>
        <p:spPr>
          <a:xfrm>
            <a:off x="838200" y="365125"/>
            <a:ext cx="8897251"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DAED024-5DAE-8594-99D2-F4ECAF2CE08C}"/>
              </a:ext>
            </a:extLst>
          </p:cNvPr>
          <p:cNvSpPr>
            <a:spLocks noGrp="1"/>
          </p:cNvSpPr>
          <p:nvPr>
            <p:ph type="dt" sz="half" idx="10"/>
          </p:nvPr>
        </p:nvSpPr>
        <p:spPr>
          <a:xfrm>
            <a:off x="838200" y="6197950"/>
            <a:ext cx="2743200" cy="365125"/>
          </a:xfrm>
          <a:prstGeom prst="rect">
            <a:avLst/>
          </a:prstGeom>
        </p:spPr>
        <p:txBody>
          <a:bodyPr/>
          <a:lstStyle/>
          <a:p>
            <a:fld id="{486A0A43-3E0F-3340-93DA-0C0A83174572}" type="datetimeFigureOut">
              <a:rPr lang="nl-NL" smtClean="0"/>
              <a:t>26-01-2025</a:t>
            </a:fld>
            <a:endParaRPr lang="nl-NL" dirty="0"/>
          </a:p>
        </p:txBody>
      </p:sp>
      <p:sp>
        <p:nvSpPr>
          <p:cNvPr id="4" name="Tijdelijke aanduiding voor voettekst 3">
            <a:extLst>
              <a:ext uri="{FF2B5EF4-FFF2-40B4-BE49-F238E27FC236}">
                <a16:creationId xmlns:a16="http://schemas.microsoft.com/office/drawing/2014/main" id="{CF88B2E5-65C0-DF1A-491E-27322F8A498B}"/>
              </a:ext>
            </a:extLst>
          </p:cNvPr>
          <p:cNvSpPr>
            <a:spLocks noGrp="1"/>
          </p:cNvSpPr>
          <p:nvPr>
            <p:ph type="ftr" sz="quarter" idx="11"/>
          </p:nvPr>
        </p:nvSpPr>
        <p:spPr>
          <a:xfrm>
            <a:off x="4038600" y="61979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74CD1799-FA23-6199-7670-BC89B507A5EE}"/>
              </a:ext>
            </a:extLst>
          </p:cNvPr>
          <p:cNvSpPr>
            <a:spLocks noGrp="1"/>
          </p:cNvSpPr>
          <p:nvPr>
            <p:ph type="sldNum" sz="quarter" idx="12"/>
          </p:nvPr>
        </p:nvSpPr>
        <p:spPr>
          <a:xfrm>
            <a:off x="8610600" y="6197950"/>
            <a:ext cx="2743200" cy="365125"/>
          </a:xfrm>
          <a:prstGeom prst="rect">
            <a:avLst/>
          </a:prstGeom>
        </p:spPr>
        <p:txBody>
          <a:bodyPr/>
          <a:lstStyle/>
          <a:p>
            <a:fld id="{809BBC20-6EC7-B041-BC19-2FEC29F68440}" type="slidenum">
              <a:rPr lang="nl-NL" smtClean="0"/>
              <a:t>‹nr.›</a:t>
            </a:fld>
            <a:endParaRPr lang="nl-NL"/>
          </a:p>
        </p:txBody>
      </p:sp>
    </p:spTree>
    <p:extLst>
      <p:ext uri="{BB962C8B-B14F-4D97-AF65-F5344CB8AC3E}">
        <p14:creationId xmlns:p14="http://schemas.microsoft.com/office/powerpoint/2010/main" val="278014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6D060-FFC3-721C-D0F9-92AE51FA8D2D}"/>
              </a:ext>
            </a:extLst>
          </p:cNvPr>
          <p:cNvSpPr>
            <a:spLocks noGrp="1"/>
          </p:cNvSpPr>
          <p:nvPr>
            <p:ph type="title"/>
          </p:nvPr>
        </p:nvSpPr>
        <p:spPr>
          <a:xfrm>
            <a:off x="838200" y="365125"/>
            <a:ext cx="8897251"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CC4E33-93B2-7751-0826-C9391BB50227}"/>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CB54C487-24DB-B03C-EF52-06E0A98EEAA3}"/>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570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11086-D515-99C5-268A-54A1814DF779}"/>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9BBEE5-C922-C25E-400C-8281783A04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947BE6D-29BD-99A5-8FBA-E9DDCF1CFA06}"/>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78DB68F9-0C58-D22D-D26D-91C676A89F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EBC046-9D5F-8C12-A697-6465DEF731FA}"/>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6093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7FE4DA9-6B4A-068A-C943-BA53F13EC3DB}"/>
              </a:ext>
            </a:extLst>
          </p:cNvPr>
          <p:cNvPicPr>
            <a:picLocks noChangeAspect="1"/>
          </p:cNvPicPr>
          <p:nvPr userDrawn="1"/>
        </p:nvPicPr>
        <p:blipFill rotWithShape="1">
          <a:blip r:embed="rId2"/>
          <a:srcRect l="27628" t="-4" b="28167"/>
          <a:stretch/>
        </p:blipFill>
        <p:spPr>
          <a:xfrm>
            <a:off x="0" y="659076"/>
            <a:ext cx="6422399" cy="5903999"/>
          </a:xfrm>
          <a:prstGeom prst="rect">
            <a:avLst/>
          </a:prstGeom>
        </p:spPr>
      </p:pic>
      <p:sp>
        <p:nvSpPr>
          <p:cNvPr id="2" name="Tijdelijke aanduiding voor datum 1">
            <a:extLst>
              <a:ext uri="{FF2B5EF4-FFF2-40B4-BE49-F238E27FC236}">
                <a16:creationId xmlns:a16="http://schemas.microsoft.com/office/drawing/2014/main" id="{9960B9A8-53B1-8892-49AF-8D0F2AC3F826}"/>
              </a:ext>
            </a:extLst>
          </p:cNvPr>
          <p:cNvSpPr>
            <a:spLocks noGrp="1"/>
          </p:cNvSpPr>
          <p:nvPr>
            <p:ph type="dt" sz="half" idx="10"/>
          </p:nvPr>
        </p:nvSpPr>
        <p:spPr>
          <a:xfrm>
            <a:off x="831000" y="6197950"/>
            <a:ext cx="2743200" cy="365125"/>
          </a:xfrm>
          <a:prstGeom prst="rect">
            <a:avLst/>
          </a:prstGeom>
        </p:spPr>
        <p:txBody>
          <a:bodyPr/>
          <a:lstStyle/>
          <a:p>
            <a:fld id="{486A0A43-3E0F-3340-93DA-0C0A83174572}" type="datetimeFigureOut">
              <a:rPr lang="nl-NL" smtClean="0"/>
              <a:t>26-01-2025</a:t>
            </a:fld>
            <a:endParaRPr lang="nl-NL" dirty="0"/>
          </a:p>
        </p:txBody>
      </p:sp>
      <p:sp>
        <p:nvSpPr>
          <p:cNvPr id="4" name="Tijdelijke aanduiding voor dianummer 3">
            <a:extLst>
              <a:ext uri="{FF2B5EF4-FFF2-40B4-BE49-F238E27FC236}">
                <a16:creationId xmlns:a16="http://schemas.microsoft.com/office/drawing/2014/main" id="{5A6F19C8-8F3E-7B08-4ED2-CE2696D6CA69}"/>
              </a:ext>
            </a:extLst>
          </p:cNvPr>
          <p:cNvSpPr>
            <a:spLocks noGrp="1"/>
          </p:cNvSpPr>
          <p:nvPr>
            <p:ph type="sldNum" sz="quarter" idx="12"/>
          </p:nvPr>
        </p:nvSpPr>
        <p:spPr>
          <a:xfrm>
            <a:off x="8603400" y="6197950"/>
            <a:ext cx="2743200" cy="365125"/>
          </a:xfrm>
          <a:prstGeom prst="rect">
            <a:avLst/>
          </a:prstGeom>
        </p:spPr>
        <p:txBody>
          <a:bodyPr/>
          <a:lstStyle/>
          <a:p>
            <a:fld id="{809BBC20-6EC7-B041-BC19-2FEC29F68440}" type="slidenum">
              <a:rPr lang="nl-NL" smtClean="0"/>
              <a:t>‹nr.›</a:t>
            </a:fld>
            <a:endParaRPr lang="nl-NL"/>
          </a:p>
        </p:txBody>
      </p:sp>
      <p:sp>
        <p:nvSpPr>
          <p:cNvPr id="3" name="Tijdelijke aanduiding voor voettekst 2">
            <a:extLst>
              <a:ext uri="{FF2B5EF4-FFF2-40B4-BE49-F238E27FC236}">
                <a16:creationId xmlns:a16="http://schemas.microsoft.com/office/drawing/2014/main" id="{DED46F68-3C4F-B807-E859-4889D3FDA516}"/>
              </a:ext>
            </a:extLst>
          </p:cNvPr>
          <p:cNvSpPr>
            <a:spLocks noGrp="1"/>
          </p:cNvSpPr>
          <p:nvPr>
            <p:ph type="ftr" sz="quarter" idx="11"/>
          </p:nvPr>
        </p:nvSpPr>
        <p:spPr>
          <a:xfrm>
            <a:off x="4031400" y="6197950"/>
            <a:ext cx="4114800" cy="365125"/>
          </a:xfrm>
          <a:prstGeom prst="rect">
            <a:avLst/>
          </a:prstGeom>
        </p:spPr>
        <p:txBody>
          <a:bodyPr/>
          <a:lstStyle/>
          <a:p>
            <a:endParaRPr lang="nl-NL" dirty="0"/>
          </a:p>
        </p:txBody>
      </p:sp>
    </p:spTree>
    <p:extLst>
      <p:ext uri="{BB962C8B-B14F-4D97-AF65-F5344CB8AC3E}">
        <p14:creationId xmlns:p14="http://schemas.microsoft.com/office/powerpoint/2010/main" val="139075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3829C-9B0C-E018-9F53-4632A224D8D8}"/>
              </a:ext>
            </a:extLst>
          </p:cNvPr>
          <p:cNvSpPr>
            <a:spLocks noGrp="1"/>
          </p:cNvSpPr>
          <p:nvPr>
            <p:ph type="title" hasCustomPrompt="1"/>
          </p:nvPr>
        </p:nvSpPr>
        <p:spPr>
          <a:xfrm>
            <a:off x="838200" y="114396"/>
            <a:ext cx="8897251" cy="1325563"/>
          </a:xfrm>
          <a:prstGeom prst="rect">
            <a:avLst/>
          </a:prstGeom>
        </p:spPr>
        <p:txBody>
          <a:bodyPr/>
          <a:lstStyle/>
          <a:p>
            <a:r>
              <a:rPr lang="nl-NL" dirty="0"/>
              <a:t>PDPC contact details</a:t>
            </a:r>
          </a:p>
        </p:txBody>
      </p:sp>
      <p:sp>
        <p:nvSpPr>
          <p:cNvPr id="3" name="Tijdelijke aanduiding voor inhoud 2">
            <a:extLst>
              <a:ext uri="{FF2B5EF4-FFF2-40B4-BE49-F238E27FC236}">
                <a16:creationId xmlns:a16="http://schemas.microsoft.com/office/drawing/2014/main" id="{DF6FE984-136A-E498-E55C-1CE347194B50}"/>
              </a:ext>
            </a:extLst>
          </p:cNvPr>
          <p:cNvSpPr>
            <a:spLocks noGrp="1"/>
          </p:cNvSpPr>
          <p:nvPr>
            <p:ph idx="1" hasCustomPrompt="1"/>
          </p:nvPr>
        </p:nvSpPr>
        <p:spPr>
          <a:xfrm>
            <a:off x="838200" y="1557820"/>
            <a:ext cx="10515600" cy="4612707"/>
          </a:xfrm>
          <a:prstGeom prst="rect">
            <a:avLst/>
          </a:prstGeom>
        </p:spPr>
        <p:txBody>
          <a:bodyPr>
            <a:noAutofit/>
          </a:bodyPr>
          <a:lstStyle>
            <a:lvl1pPr marL="0" indent="0">
              <a:buNone/>
              <a:defRPr sz="2500"/>
            </a:lvl1pPr>
            <a:lvl2pPr marL="457200" indent="0">
              <a:buNone/>
              <a:defRPr sz="2500"/>
            </a:lvl2pPr>
          </a:lstStyle>
          <a:p>
            <a:pPr lvl="0"/>
            <a:r>
              <a:rPr lang="nl-NL" dirty="0"/>
              <a:t>Keep up-to-date </a:t>
            </a:r>
            <a:r>
              <a:rPr lang="nl-NL" dirty="0" err="1"/>
              <a:t>with</a:t>
            </a:r>
            <a:r>
              <a:rPr lang="nl-NL" dirty="0"/>
              <a:t> </a:t>
            </a:r>
            <a:r>
              <a:rPr lang="nl-NL" dirty="0" err="1"/>
              <a:t>the</a:t>
            </a:r>
            <a:r>
              <a:rPr lang="nl-NL" dirty="0"/>
              <a:t> </a:t>
            </a:r>
            <a:r>
              <a:rPr lang="nl-NL" dirty="0" err="1"/>
              <a:t>latest</a:t>
            </a:r>
            <a:r>
              <a:rPr lang="nl-NL" dirty="0"/>
              <a:t> PDPC </a:t>
            </a:r>
            <a:r>
              <a:rPr lang="nl-NL" dirty="0" err="1"/>
              <a:t>news</a:t>
            </a:r>
            <a:r>
              <a:rPr lang="nl-NL" dirty="0"/>
              <a:t> at: 	</a:t>
            </a:r>
          </a:p>
          <a:p>
            <a:pPr lvl="0"/>
            <a:r>
              <a:rPr lang="nl-NL" dirty="0"/>
              <a:t>	</a:t>
            </a:r>
            <a:r>
              <a:rPr lang="nl-NL" dirty="0" err="1"/>
              <a:t>www.convergence.nl</a:t>
            </a:r>
            <a:endParaRPr lang="nl-NL" dirty="0"/>
          </a:p>
          <a:p>
            <a:pPr lvl="0"/>
            <a:endParaRPr lang="nl-NL" dirty="0"/>
          </a:p>
          <a:p>
            <a:pPr lvl="0"/>
            <a:r>
              <a:rPr lang="nl-NL" dirty="0" err="1"/>
              <a:t>Interested</a:t>
            </a:r>
            <a:r>
              <a:rPr lang="nl-NL" dirty="0"/>
              <a:t> in </a:t>
            </a:r>
            <a:r>
              <a:rPr lang="nl-NL" dirty="0" err="1"/>
              <a:t>finding</a:t>
            </a:r>
            <a:r>
              <a:rPr lang="nl-NL" dirty="0"/>
              <a:t> out more </a:t>
            </a:r>
            <a:r>
              <a:rPr lang="nl-NL" dirty="0" err="1"/>
              <a:t>about</a:t>
            </a:r>
            <a:r>
              <a:rPr lang="nl-NL" dirty="0"/>
              <a:t> </a:t>
            </a:r>
            <a:r>
              <a:rPr lang="nl-NL" dirty="0" err="1"/>
              <a:t>the</a:t>
            </a:r>
            <a:r>
              <a:rPr lang="nl-NL" dirty="0"/>
              <a:t> PDPC?</a:t>
            </a:r>
          </a:p>
          <a:p>
            <a:pPr lvl="1"/>
            <a:r>
              <a:rPr lang="nl-NL" dirty="0"/>
              <a:t>	</a:t>
            </a:r>
            <a:r>
              <a:rPr lang="nl-NL" dirty="0" err="1"/>
              <a:t>PDPC@erasmusmc.nl</a:t>
            </a:r>
            <a:endParaRPr lang="nl-NL" dirty="0"/>
          </a:p>
          <a:p>
            <a:pPr lvl="0"/>
            <a:endParaRPr lang="nl-NL" dirty="0"/>
          </a:p>
          <a:p>
            <a:pPr lvl="0"/>
            <a:r>
              <a:rPr lang="nl-NL" dirty="0"/>
              <a:t>Follow </a:t>
            </a:r>
            <a:r>
              <a:rPr lang="nl-NL" dirty="0" err="1"/>
              <a:t>us</a:t>
            </a:r>
            <a:r>
              <a:rPr lang="nl-NL" dirty="0"/>
              <a:t> on:</a:t>
            </a:r>
          </a:p>
          <a:p>
            <a:pPr lvl="0"/>
            <a:r>
              <a:rPr lang="nl-NL" dirty="0"/>
              <a:t>	</a:t>
            </a:r>
            <a:r>
              <a:rPr lang="nl-NL" dirty="0" err="1"/>
              <a:t>Pandemic</a:t>
            </a:r>
            <a:r>
              <a:rPr lang="nl-NL" dirty="0"/>
              <a:t> </a:t>
            </a:r>
            <a:r>
              <a:rPr lang="nl-NL" dirty="0" err="1"/>
              <a:t>and</a:t>
            </a:r>
            <a:r>
              <a:rPr lang="nl-NL" dirty="0"/>
              <a:t> Disaster </a:t>
            </a:r>
            <a:r>
              <a:rPr lang="nl-NL" dirty="0" err="1"/>
              <a:t>preparedness</a:t>
            </a:r>
            <a:r>
              <a:rPr lang="nl-NL" dirty="0"/>
              <a:t> Center (PDPC)</a:t>
            </a:r>
          </a:p>
          <a:p>
            <a:pPr lvl="0"/>
            <a:r>
              <a:rPr lang="nl-NL" dirty="0"/>
              <a:t>	</a:t>
            </a:r>
          </a:p>
          <a:p>
            <a:pPr lvl="0"/>
            <a:r>
              <a:rPr lang="nl-NL" dirty="0"/>
              <a:t>	Erasmus MC, Rotterdam</a:t>
            </a:r>
          </a:p>
        </p:txBody>
      </p:sp>
      <p:pic>
        <p:nvPicPr>
          <p:cNvPr id="8" name="Afbeelding 7">
            <a:extLst>
              <a:ext uri="{FF2B5EF4-FFF2-40B4-BE49-F238E27FC236}">
                <a16:creationId xmlns:a16="http://schemas.microsoft.com/office/drawing/2014/main" id="{62ED16AA-9C4A-89AC-79B1-975E2F25F9DF}"/>
              </a:ext>
            </a:extLst>
          </p:cNvPr>
          <p:cNvPicPr>
            <a:picLocks noChangeAspect="1"/>
          </p:cNvPicPr>
          <p:nvPr userDrawn="1"/>
        </p:nvPicPr>
        <p:blipFill>
          <a:blip r:embed="rId2"/>
          <a:stretch>
            <a:fillRect/>
          </a:stretch>
        </p:blipFill>
        <p:spPr>
          <a:xfrm>
            <a:off x="946346" y="4789188"/>
            <a:ext cx="347371" cy="347371"/>
          </a:xfrm>
          <a:prstGeom prst="rect">
            <a:avLst/>
          </a:prstGeom>
        </p:spPr>
      </p:pic>
      <p:pic>
        <p:nvPicPr>
          <p:cNvPr id="9" name="Afbeelding 8">
            <a:extLst>
              <a:ext uri="{FF2B5EF4-FFF2-40B4-BE49-F238E27FC236}">
                <a16:creationId xmlns:a16="http://schemas.microsoft.com/office/drawing/2014/main" id="{4BCBB16C-2B0A-09ED-5FF0-02788FD50466}"/>
              </a:ext>
            </a:extLst>
          </p:cNvPr>
          <p:cNvPicPr>
            <a:picLocks noChangeAspect="1"/>
          </p:cNvPicPr>
          <p:nvPr userDrawn="1"/>
        </p:nvPicPr>
        <p:blipFill>
          <a:blip r:embed="rId3"/>
          <a:stretch>
            <a:fillRect/>
          </a:stretch>
        </p:blipFill>
        <p:spPr>
          <a:xfrm>
            <a:off x="1365445" y="4789188"/>
            <a:ext cx="347371" cy="347371"/>
          </a:xfrm>
          <a:prstGeom prst="rect">
            <a:avLst/>
          </a:prstGeom>
        </p:spPr>
      </p:pic>
      <p:pic>
        <p:nvPicPr>
          <p:cNvPr id="10" name="Afbeelding 9">
            <a:extLst>
              <a:ext uri="{FF2B5EF4-FFF2-40B4-BE49-F238E27FC236}">
                <a16:creationId xmlns:a16="http://schemas.microsoft.com/office/drawing/2014/main" id="{97519D4F-7448-EC8A-0654-F159A8A1EC90}"/>
              </a:ext>
            </a:extLst>
          </p:cNvPr>
          <p:cNvPicPr>
            <a:picLocks noChangeAspect="1"/>
          </p:cNvPicPr>
          <p:nvPr userDrawn="1"/>
        </p:nvPicPr>
        <p:blipFill>
          <a:blip r:embed="rId4"/>
          <a:stretch>
            <a:fillRect/>
          </a:stretch>
        </p:blipFill>
        <p:spPr>
          <a:xfrm>
            <a:off x="946346" y="2103942"/>
            <a:ext cx="347371" cy="347371"/>
          </a:xfrm>
          <a:prstGeom prst="rect">
            <a:avLst/>
          </a:prstGeom>
        </p:spPr>
      </p:pic>
      <p:pic>
        <p:nvPicPr>
          <p:cNvPr id="12" name="Afbeelding 11">
            <a:extLst>
              <a:ext uri="{FF2B5EF4-FFF2-40B4-BE49-F238E27FC236}">
                <a16:creationId xmlns:a16="http://schemas.microsoft.com/office/drawing/2014/main" id="{6063DB16-A017-55ED-D300-DA75D5CF689B}"/>
              </a:ext>
            </a:extLst>
          </p:cNvPr>
          <p:cNvPicPr>
            <a:picLocks noChangeAspect="1"/>
          </p:cNvPicPr>
          <p:nvPr userDrawn="1"/>
        </p:nvPicPr>
        <p:blipFill>
          <a:blip r:embed="rId5"/>
          <a:stretch>
            <a:fillRect/>
          </a:stretch>
        </p:blipFill>
        <p:spPr>
          <a:xfrm>
            <a:off x="957321" y="3486271"/>
            <a:ext cx="347371" cy="274240"/>
          </a:xfrm>
          <a:prstGeom prst="rect">
            <a:avLst/>
          </a:prstGeom>
        </p:spPr>
      </p:pic>
      <p:pic>
        <p:nvPicPr>
          <p:cNvPr id="13" name="Afbeelding 12">
            <a:extLst>
              <a:ext uri="{FF2B5EF4-FFF2-40B4-BE49-F238E27FC236}">
                <a16:creationId xmlns:a16="http://schemas.microsoft.com/office/drawing/2014/main" id="{434BA970-37E4-5BFD-A989-A69882214F7A}"/>
              </a:ext>
            </a:extLst>
          </p:cNvPr>
          <p:cNvPicPr>
            <a:picLocks noChangeAspect="1"/>
          </p:cNvPicPr>
          <p:nvPr userDrawn="1"/>
        </p:nvPicPr>
        <p:blipFill>
          <a:blip r:embed="rId6"/>
          <a:stretch>
            <a:fillRect/>
          </a:stretch>
        </p:blipFill>
        <p:spPr>
          <a:xfrm>
            <a:off x="946857" y="5729338"/>
            <a:ext cx="368300" cy="482600"/>
          </a:xfrm>
          <a:prstGeom prst="rect">
            <a:avLst/>
          </a:prstGeom>
        </p:spPr>
      </p:pic>
      <p:pic>
        <p:nvPicPr>
          <p:cNvPr id="4" name="Afbeelding 3">
            <a:extLst>
              <a:ext uri="{FF2B5EF4-FFF2-40B4-BE49-F238E27FC236}">
                <a16:creationId xmlns:a16="http://schemas.microsoft.com/office/drawing/2014/main" id="{BC81C9F7-8ECA-2DB6-A481-E27BD984F40E}"/>
              </a:ext>
            </a:extLst>
          </p:cNvPr>
          <p:cNvPicPr>
            <a:picLocks noChangeAspect="1"/>
          </p:cNvPicPr>
          <p:nvPr userDrawn="1"/>
        </p:nvPicPr>
        <p:blipFill rotWithShape="1">
          <a:blip r:embed="rId7"/>
          <a:srcRect t="-4" r="25124" b="28167"/>
          <a:stretch/>
        </p:blipFill>
        <p:spPr>
          <a:xfrm>
            <a:off x="8010040" y="2870615"/>
            <a:ext cx="4181960" cy="3715829"/>
          </a:xfrm>
          <a:prstGeom prst="rect">
            <a:avLst/>
          </a:prstGeom>
        </p:spPr>
      </p:pic>
    </p:spTree>
    <p:extLst>
      <p:ext uri="{BB962C8B-B14F-4D97-AF65-F5344CB8AC3E}">
        <p14:creationId xmlns:p14="http://schemas.microsoft.com/office/powerpoint/2010/main" val="353796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78009CE-6B50-33F9-A009-EB86B6051185}"/>
              </a:ext>
            </a:extLst>
          </p:cNvPr>
          <p:cNvSpPr>
            <a:spLocks noGrp="1"/>
          </p:cNvSpPr>
          <p:nvPr>
            <p:ph type="title"/>
          </p:nvPr>
        </p:nvSpPr>
        <p:spPr>
          <a:xfrm>
            <a:off x="838200" y="365125"/>
            <a:ext cx="8897251" cy="1325563"/>
          </a:xfrm>
          <a:prstGeom prst="rect">
            <a:avLst/>
          </a:prstGeom>
        </p:spPr>
        <p:txBody>
          <a:bodyPr vert="horz" lIns="91440" tIns="45720" rIns="91440" bIns="45720" rtlCol="0" anchor="ctr">
            <a:normAutofit/>
          </a:bodyPr>
          <a:lstStyle/>
          <a:p>
            <a:r>
              <a:rPr lang="nl-NL" dirty="0" err="1"/>
              <a:t>Title</a:t>
            </a:r>
            <a:r>
              <a:rPr lang="nl-NL" dirty="0"/>
              <a:t> </a:t>
            </a:r>
          </a:p>
        </p:txBody>
      </p:sp>
      <p:sp>
        <p:nvSpPr>
          <p:cNvPr id="3" name="Tijdelijke aanduiding voor tekst 2">
            <a:extLst>
              <a:ext uri="{FF2B5EF4-FFF2-40B4-BE49-F238E27FC236}">
                <a16:creationId xmlns:a16="http://schemas.microsoft.com/office/drawing/2014/main" id="{A584D9C1-920F-B3D9-9876-F6FA710B7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a:extLst>
              <a:ext uri="{FF2B5EF4-FFF2-40B4-BE49-F238E27FC236}">
                <a16:creationId xmlns:a16="http://schemas.microsoft.com/office/drawing/2014/main" id="{51B52A77-295C-C208-A810-1776EBC7E3EA}"/>
              </a:ext>
            </a:extLst>
          </p:cNvPr>
          <p:cNvPicPr>
            <a:picLocks noChangeAspect="1"/>
          </p:cNvPicPr>
          <p:nvPr userDrawn="1"/>
        </p:nvPicPr>
        <p:blipFill>
          <a:blip r:embed="rId11"/>
          <a:stretch>
            <a:fillRect/>
          </a:stretch>
        </p:blipFill>
        <p:spPr>
          <a:xfrm>
            <a:off x="0" y="6579294"/>
            <a:ext cx="12191962" cy="320639"/>
          </a:xfrm>
          <a:prstGeom prst="rect">
            <a:avLst/>
          </a:prstGeom>
        </p:spPr>
      </p:pic>
      <p:pic>
        <p:nvPicPr>
          <p:cNvPr id="8" name="Afbeelding 7">
            <a:extLst>
              <a:ext uri="{FF2B5EF4-FFF2-40B4-BE49-F238E27FC236}">
                <a16:creationId xmlns:a16="http://schemas.microsoft.com/office/drawing/2014/main" id="{FF7608C4-51E0-636C-BA30-55705D88A295}"/>
              </a:ext>
            </a:extLst>
          </p:cNvPr>
          <p:cNvPicPr>
            <a:picLocks noChangeAspect="1"/>
          </p:cNvPicPr>
          <p:nvPr userDrawn="1"/>
        </p:nvPicPr>
        <p:blipFill>
          <a:blip r:embed="rId12"/>
          <a:stretch>
            <a:fillRect/>
          </a:stretch>
        </p:blipFill>
        <p:spPr>
          <a:xfrm>
            <a:off x="9735451" y="163294"/>
            <a:ext cx="2242678" cy="1260000"/>
          </a:xfrm>
          <a:prstGeom prst="rect">
            <a:avLst/>
          </a:prstGeom>
        </p:spPr>
      </p:pic>
    </p:spTree>
    <p:extLst>
      <p:ext uri="{BB962C8B-B14F-4D97-AF65-F5344CB8AC3E}">
        <p14:creationId xmlns:p14="http://schemas.microsoft.com/office/powerpoint/2010/main" val="418126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1.png@01DB456A.7D2B9620" TargetMode="External"/><Relationship Id="rId3" Type="http://schemas.openxmlformats.org/officeDocument/2006/relationships/hyperlink" Target="https://convergence.nl/learning-from-a-crisis/" TargetMode="External"/><Relationship Id="rId7" Type="http://schemas.openxmlformats.org/officeDocument/2006/relationships/image" Target="../media/image23.png"/><Relationship Id="rId2" Type="http://schemas.openxmlformats.org/officeDocument/2006/relationships/hyperlink" Target="https://convergence.nl/pandemic-disaster-preparedness-center/"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CA479B2-CCC3-ACA5-80F2-30678CE59D34}"/>
              </a:ext>
            </a:extLst>
          </p:cNvPr>
          <p:cNvSpPr>
            <a:spLocks noGrp="1"/>
          </p:cNvSpPr>
          <p:nvPr>
            <p:ph type="ctrTitle"/>
          </p:nvPr>
        </p:nvSpPr>
        <p:spPr>
          <a:xfrm>
            <a:off x="-341306" y="1100077"/>
            <a:ext cx="10543697" cy="1945669"/>
          </a:xfrm>
        </p:spPr>
        <p:txBody>
          <a:bodyPr>
            <a:noAutofit/>
          </a:bodyPr>
          <a:lstStyle/>
          <a:p>
            <a:pPr>
              <a:lnSpc>
                <a:spcPct val="100000"/>
              </a:lnSpc>
              <a:spcBef>
                <a:spcPts val="600"/>
              </a:spcBef>
              <a:spcAft>
                <a:spcPts val="600"/>
              </a:spcAft>
            </a:pPr>
            <a:r>
              <a:rPr lang="en-US" sz="3200" b="1" dirty="0"/>
              <a:t> </a:t>
            </a:r>
            <a:r>
              <a:rPr lang="en-US" sz="3600" b="1" kern="0" dirty="0">
                <a:effectLst/>
                <a:ea typeface="Times New Roman" panose="02020603050405020304" pitchFamily="18" charset="0"/>
                <a:cs typeface="Times New Roman" panose="02020603050405020304" pitchFamily="18" charset="0"/>
              </a:rPr>
              <a:t>Exploring integrated advice for outbreak response: </a:t>
            </a:r>
            <a:br>
              <a:rPr lang="en-US" sz="3600" b="1" kern="0" dirty="0">
                <a:ea typeface="Times New Roman" panose="02020603050405020304" pitchFamily="18" charset="0"/>
                <a:cs typeface="Times New Roman" panose="02020603050405020304" pitchFamily="18" charset="0"/>
              </a:rPr>
            </a:br>
            <a:r>
              <a:rPr lang="en-US" sz="3600" b="1" kern="0" dirty="0">
                <a:effectLst/>
                <a:ea typeface="Times New Roman" panose="02020603050405020304" pitchFamily="18" charset="0"/>
                <a:cs typeface="Times New Roman" panose="02020603050405020304" pitchFamily="18" charset="0"/>
              </a:rPr>
              <a:t>Lessons learned from an </a:t>
            </a:r>
            <a:br>
              <a:rPr lang="en-US" sz="3600" b="1" kern="0" dirty="0">
                <a:effectLst/>
                <a:ea typeface="Times New Roman" panose="02020603050405020304" pitchFamily="18" charset="0"/>
                <a:cs typeface="Times New Roman" panose="02020603050405020304" pitchFamily="18" charset="0"/>
              </a:rPr>
            </a:br>
            <a:r>
              <a:rPr lang="en-US" sz="3600" b="1" kern="0" dirty="0">
                <a:effectLst/>
                <a:ea typeface="Times New Roman" panose="02020603050405020304" pitchFamily="18" charset="0"/>
                <a:cs typeface="Times New Roman" panose="02020603050405020304" pitchFamily="18" charset="0"/>
              </a:rPr>
              <a:t>Avian Influenza outbreak simulation in the Netherlands</a:t>
            </a:r>
            <a:endParaRPr lang="nl-NL" sz="3600" b="1" dirty="0">
              <a:cs typeface="Arial" panose="020B0604020202020204" pitchFamily="34" charset="0"/>
            </a:endParaRPr>
          </a:p>
        </p:txBody>
      </p:sp>
      <p:sp>
        <p:nvSpPr>
          <p:cNvPr id="5" name="Subtitle 4">
            <a:extLst>
              <a:ext uri="{FF2B5EF4-FFF2-40B4-BE49-F238E27FC236}">
                <a16:creationId xmlns:a16="http://schemas.microsoft.com/office/drawing/2014/main" id="{738D867B-1467-8F94-0793-95034073DA12}"/>
              </a:ext>
            </a:extLst>
          </p:cNvPr>
          <p:cNvSpPr>
            <a:spLocks noGrp="1"/>
          </p:cNvSpPr>
          <p:nvPr>
            <p:ph type="subTitle" idx="1"/>
          </p:nvPr>
        </p:nvSpPr>
        <p:spPr>
          <a:xfrm>
            <a:off x="751075" y="4097403"/>
            <a:ext cx="7119710" cy="1655762"/>
          </a:xfrm>
        </p:spPr>
        <p:txBody>
          <a:bodyPr>
            <a:normAutofit/>
          </a:bodyPr>
          <a:lstStyle/>
          <a:p>
            <a:pPr algn="l">
              <a:spcBef>
                <a:spcPts val="0"/>
              </a:spcBef>
            </a:pPr>
            <a:r>
              <a:rPr lang="en-US" sz="1800" dirty="0"/>
              <a:t>Dr. Anja Schreijer, MD, PhD, MPH, Medical Director </a:t>
            </a:r>
          </a:p>
          <a:p>
            <a:pPr algn="l">
              <a:spcBef>
                <a:spcPts val="0"/>
              </a:spcBef>
            </a:pPr>
            <a:r>
              <a:rPr lang="en-US" sz="1800" dirty="0"/>
              <a:t>Pandemic Disaster and Preparedness Center, Rotterdam, </a:t>
            </a:r>
          </a:p>
          <a:p>
            <a:pPr algn="l">
              <a:spcBef>
                <a:spcPts val="0"/>
              </a:spcBef>
            </a:pPr>
            <a:r>
              <a:rPr lang="en-US" sz="1800" dirty="0"/>
              <a:t>The Netherlands </a:t>
            </a:r>
          </a:p>
          <a:p>
            <a:pPr algn="l"/>
            <a:r>
              <a:rPr lang="en-US" sz="1800" dirty="0"/>
              <a:t>20</a:t>
            </a:r>
            <a:r>
              <a:rPr lang="en-US" sz="1800" baseline="30000" dirty="0"/>
              <a:t>th</a:t>
            </a:r>
            <a:r>
              <a:rPr lang="en-US" sz="1800" dirty="0"/>
              <a:t> International Congress on Infectious Diseases 2024</a:t>
            </a:r>
          </a:p>
          <a:p>
            <a:pPr algn="l"/>
            <a:r>
              <a:rPr lang="en-US" sz="1800" dirty="0"/>
              <a:t>5 December 2024</a:t>
            </a:r>
          </a:p>
        </p:txBody>
      </p:sp>
      <p:pic>
        <p:nvPicPr>
          <p:cNvPr id="2" name="Afbeelding 11">
            <a:extLst>
              <a:ext uri="{FF2B5EF4-FFF2-40B4-BE49-F238E27FC236}">
                <a16:creationId xmlns:a16="http://schemas.microsoft.com/office/drawing/2014/main" id="{5995C881-2CCA-B1FE-614A-841DB62D5033}"/>
              </a:ext>
            </a:extLst>
          </p:cNvPr>
          <p:cNvPicPr>
            <a:picLocks noChangeAspect="1"/>
          </p:cNvPicPr>
          <p:nvPr/>
        </p:nvPicPr>
        <p:blipFill>
          <a:blip r:embed="rId3"/>
          <a:stretch>
            <a:fillRect/>
          </a:stretch>
        </p:blipFill>
        <p:spPr>
          <a:xfrm>
            <a:off x="0" y="5753165"/>
            <a:ext cx="7526794" cy="914441"/>
          </a:xfrm>
          <a:prstGeom prst="rect">
            <a:avLst/>
          </a:prstGeom>
        </p:spPr>
      </p:pic>
      <p:pic>
        <p:nvPicPr>
          <p:cNvPr id="3" name="Picture 2">
            <a:extLst>
              <a:ext uri="{FF2B5EF4-FFF2-40B4-BE49-F238E27FC236}">
                <a16:creationId xmlns:a16="http://schemas.microsoft.com/office/drawing/2014/main" id="{A63AB4CB-FDBF-C7EF-00E1-B73386AFB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633" y="3183038"/>
            <a:ext cx="5019368" cy="334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6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6E38-5145-D1DE-4CEA-4059B86373F9}"/>
              </a:ext>
            </a:extLst>
          </p:cNvPr>
          <p:cNvSpPr>
            <a:spLocks noGrp="1"/>
          </p:cNvSpPr>
          <p:nvPr>
            <p:ph type="title"/>
          </p:nvPr>
        </p:nvSpPr>
        <p:spPr>
          <a:xfrm>
            <a:off x="838200" y="365125"/>
            <a:ext cx="8897251" cy="1325563"/>
          </a:xfrm>
        </p:spPr>
        <p:txBody>
          <a:bodyPr anchor="ctr">
            <a:normAutofit/>
          </a:bodyPr>
          <a:lstStyle/>
          <a:p>
            <a:r>
              <a:rPr lang="en-US" b="1"/>
              <a:t>Implications for preparedness</a:t>
            </a:r>
            <a:endParaRPr lang="nl-NL" b="1"/>
          </a:p>
        </p:txBody>
      </p:sp>
      <p:sp>
        <p:nvSpPr>
          <p:cNvPr id="6" name="Content Placeholder 5">
            <a:extLst>
              <a:ext uri="{FF2B5EF4-FFF2-40B4-BE49-F238E27FC236}">
                <a16:creationId xmlns:a16="http://schemas.microsoft.com/office/drawing/2014/main" id="{A12DAD31-08E4-36C6-609B-2C4C0E9C328E}"/>
              </a:ext>
            </a:extLst>
          </p:cNvPr>
          <p:cNvSpPr>
            <a:spLocks noGrp="1"/>
          </p:cNvSpPr>
          <p:nvPr>
            <p:ph sz="half" idx="1"/>
          </p:nvPr>
        </p:nvSpPr>
        <p:spPr>
          <a:xfrm>
            <a:off x="838200" y="1825625"/>
            <a:ext cx="5181600" cy="4667250"/>
          </a:xfrm>
        </p:spPr>
        <p:txBody>
          <a:bodyPr>
            <a:normAutofit lnSpcReduction="10000"/>
          </a:bodyPr>
          <a:lstStyle/>
          <a:p>
            <a:r>
              <a:rPr lang="en-US" sz="2400" dirty="0"/>
              <a:t>Interdisciplinary advice should be </a:t>
            </a:r>
            <a:r>
              <a:rPr lang="en-US" sz="2400" b="1" dirty="0"/>
              <a:t>further explored </a:t>
            </a:r>
            <a:r>
              <a:rPr lang="en-US" sz="2400" dirty="0"/>
              <a:t>to determine when and where it is </a:t>
            </a:r>
            <a:r>
              <a:rPr lang="en-US" sz="2400" b="1" dirty="0"/>
              <a:t>most effective </a:t>
            </a:r>
          </a:p>
          <a:p>
            <a:endParaRPr lang="nl-NL" sz="2400" b="1" dirty="0"/>
          </a:p>
          <a:p>
            <a:r>
              <a:rPr lang="nl-NL" sz="2400" dirty="0" err="1"/>
              <a:t>Invest</a:t>
            </a:r>
            <a:r>
              <a:rPr lang="nl-NL" sz="2400" dirty="0"/>
              <a:t> in </a:t>
            </a:r>
            <a:r>
              <a:rPr lang="nl-NL" sz="2400" b="1" dirty="0" err="1"/>
              <a:t>simulation</a:t>
            </a:r>
            <a:r>
              <a:rPr lang="nl-NL" sz="2400" b="1" dirty="0"/>
              <a:t> </a:t>
            </a:r>
            <a:r>
              <a:rPr lang="nl-NL" sz="2400" b="1" dirty="0" err="1"/>
              <a:t>exercises</a:t>
            </a:r>
            <a:r>
              <a:rPr lang="nl-NL" sz="2400" b="1" dirty="0"/>
              <a:t> </a:t>
            </a:r>
            <a:r>
              <a:rPr lang="nl-NL" sz="2400" dirty="0" err="1"/>
              <a:t>to</a:t>
            </a:r>
            <a:r>
              <a:rPr lang="nl-NL" sz="2400" dirty="0"/>
              <a:t> </a:t>
            </a:r>
            <a:r>
              <a:rPr lang="nl-NL" sz="2400" dirty="0" err="1"/>
              <a:t>facilitate</a:t>
            </a:r>
            <a:r>
              <a:rPr lang="nl-NL" sz="2400" dirty="0"/>
              <a:t> </a:t>
            </a:r>
            <a:r>
              <a:rPr lang="nl-NL" sz="2400" b="1" dirty="0" err="1"/>
              <a:t>mutual</a:t>
            </a:r>
            <a:r>
              <a:rPr lang="nl-NL" sz="2400" b="1" dirty="0"/>
              <a:t> </a:t>
            </a:r>
            <a:r>
              <a:rPr lang="nl-NL" sz="2400" b="1" dirty="0" err="1"/>
              <a:t>understanding</a:t>
            </a:r>
            <a:r>
              <a:rPr lang="nl-NL" sz="2400" b="1" dirty="0"/>
              <a:t> </a:t>
            </a:r>
          </a:p>
          <a:p>
            <a:endParaRPr lang="nl-NL" sz="2400" b="1" dirty="0"/>
          </a:p>
          <a:p>
            <a:r>
              <a:rPr lang="nl-NL" sz="2400" dirty="0" err="1"/>
              <a:t>Develop</a:t>
            </a:r>
            <a:r>
              <a:rPr lang="nl-NL" sz="2400" dirty="0"/>
              <a:t> </a:t>
            </a:r>
            <a:r>
              <a:rPr lang="nl-NL" sz="2400" b="1" dirty="0"/>
              <a:t>over-</a:t>
            </a:r>
            <a:r>
              <a:rPr lang="nl-NL" sz="2400" b="1" dirty="0" err="1"/>
              <a:t>arching</a:t>
            </a:r>
            <a:r>
              <a:rPr lang="nl-NL" sz="2400" b="1" dirty="0"/>
              <a:t> </a:t>
            </a:r>
            <a:r>
              <a:rPr lang="nl-NL" sz="2400" b="1" dirty="0" err="1"/>
              <a:t>structures</a:t>
            </a:r>
            <a:r>
              <a:rPr lang="nl-NL" sz="2400" dirty="0"/>
              <a:t>, tools and approaches </a:t>
            </a:r>
            <a:r>
              <a:rPr lang="nl-NL" sz="2400" dirty="0" err="1"/>
              <a:t>to</a:t>
            </a:r>
            <a:r>
              <a:rPr lang="nl-NL" sz="2400" dirty="0"/>
              <a:t> </a:t>
            </a:r>
            <a:r>
              <a:rPr lang="nl-NL" sz="2400" b="1" dirty="0" err="1"/>
              <a:t>optimize</a:t>
            </a:r>
            <a:r>
              <a:rPr lang="nl-NL" sz="2400" dirty="0"/>
              <a:t> </a:t>
            </a:r>
            <a:r>
              <a:rPr lang="nl-NL" sz="2400" dirty="0" err="1"/>
              <a:t>pandemic</a:t>
            </a:r>
            <a:r>
              <a:rPr lang="nl-NL" sz="2400" dirty="0"/>
              <a:t> </a:t>
            </a:r>
            <a:r>
              <a:rPr lang="nl-NL" sz="2400" dirty="0" err="1"/>
              <a:t>preparedness</a:t>
            </a:r>
            <a:endParaRPr lang="nl-NL" sz="2400" dirty="0"/>
          </a:p>
          <a:p>
            <a:endParaRPr lang="en-US" sz="2200" dirty="0"/>
          </a:p>
          <a:p>
            <a:pPr marL="0" indent="0">
              <a:buNone/>
            </a:pPr>
            <a:r>
              <a:rPr lang="en-US" sz="2000" b="1" dirty="0"/>
              <a:t>-&gt; NOW IS THE TIME!</a:t>
            </a:r>
          </a:p>
          <a:p>
            <a:endParaRPr lang="en-US" sz="2200" dirty="0"/>
          </a:p>
        </p:txBody>
      </p:sp>
      <p:pic>
        <p:nvPicPr>
          <p:cNvPr id="3" name="Picture 2">
            <a:extLst>
              <a:ext uri="{FF2B5EF4-FFF2-40B4-BE49-F238E27FC236}">
                <a16:creationId xmlns:a16="http://schemas.microsoft.com/office/drawing/2014/main" id="{57A8ACF5-BF39-D094-A6AB-1DC89AE7C89E}"/>
              </a:ext>
            </a:extLst>
          </p:cNvPr>
          <p:cNvPicPr>
            <a:picLocks noChangeAspect="1"/>
          </p:cNvPicPr>
          <p:nvPr/>
        </p:nvPicPr>
        <p:blipFill>
          <a:blip r:embed="rId3"/>
          <a:stretch>
            <a:fillRect/>
          </a:stretch>
        </p:blipFill>
        <p:spPr>
          <a:xfrm>
            <a:off x="6575768" y="2407952"/>
            <a:ext cx="4778031" cy="2938489"/>
          </a:xfrm>
          <a:prstGeom prst="rect">
            <a:avLst/>
          </a:prstGeom>
          <a:noFill/>
        </p:spPr>
      </p:pic>
    </p:spTree>
    <p:extLst>
      <p:ext uri="{BB962C8B-B14F-4D97-AF65-F5344CB8AC3E}">
        <p14:creationId xmlns:p14="http://schemas.microsoft.com/office/powerpoint/2010/main" val="26358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F0D3-BEB7-8F17-84E2-813EC40575F1}"/>
              </a:ext>
            </a:extLst>
          </p:cNvPr>
          <p:cNvSpPr>
            <a:spLocks noGrp="1"/>
          </p:cNvSpPr>
          <p:nvPr>
            <p:ph type="title"/>
          </p:nvPr>
        </p:nvSpPr>
        <p:spPr>
          <a:xfrm>
            <a:off x="838200" y="18255"/>
            <a:ext cx="8897251" cy="1325563"/>
          </a:xfrm>
        </p:spPr>
        <p:txBody>
          <a:bodyPr/>
          <a:lstStyle/>
          <a:p>
            <a:r>
              <a:rPr lang="en-US" b="1" dirty="0"/>
              <a:t>Conclusions</a:t>
            </a:r>
            <a:endParaRPr lang="nl-NL" b="1" dirty="0"/>
          </a:p>
        </p:txBody>
      </p:sp>
      <p:sp>
        <p:nvSpPr>
          <p:cNvPr id="3" name="Content Placeholder 2">
            <a:extLst>
              <a:ext uri="{FF2B5EF4-FFF2-40B4-BE49-F238E27FC236}">
                <a16:creationId xmlns:a16="http://schemas.microsoft.com/office/drawing/2014/main" id="{F514A464-F6C8-08DC-93DC-4EB4726B1391}"/>
              </a:ext>
            </a:extLst>
          </p:cNvPr>
          <p:cNvSpPr>
            <a:spLocks noGrp="1"/>
          </p:cNvSpPr>
          <p:nvPr>
            <p:ph idx="1"/>
          </p:nvPr>
        </p:nvSpPr>
        <p:spPr>
          <a:xfrm>
            <a:off x="838200" y="1615762"/>
            <a:ext cx="10515600" cy="4351338"/>
          </a:xfrm>
        </p:spPr>
        <p:txBody>
          <a:bodyPr>
            <a:noAutofit/>
          </a:bodyPr>
          <a:lstStyle/>
          <a:p>
            <a:r>
              <a:rPr lang="en-US" b="1" dirty="0">
                <a:latin typeface="Calibri" panose="020F0502020204030204" pitchFamily="34" charset="0"/>
                <a:ea typeface="Aptos" panose="020B0004020202020204" pitchFamily="34" charset="0"/>
              </a:rPr>
              <a:t>Separate</a:t>
            </a:r>
            <a:r>
              <a:rPr lang="en-US" b="1" dirty="0">
                <a:effectLst/>
                <a:latin typeface="Calibri" panose="020F0502020204030204" pitchFamily="34" charset="0"/>
                <a:ea typeface="Aptos" panose="020B0004020202020204" pitchFamily="34" charset="0"/>
              </a:rPr>
              <a:t> advice </a:t>
            </a:r>
            <a:r>
              <a:rPr lang="en-US" dirty="0">
                <a:effectLst/>
                <a:latin typeface="Calibri" panose="020F0502020204030204" pitchFamily="34" charset="0"/>
                <a:ea typeface="Aptos" panose="020B0004020202020204" pitchFamily="34" charset="0"/>
              </a:rPr>
              <a:t>shows that interpretations of </a:t>
            </a:r>
            <a:r>
              <a:rPr lang="en-US" dirty="0">
                <a:latin typeface="Calibri" panose="020F0502020204030204" pitchFamily="34" charset="0"/>
                <a:ea typeface="Aptos" panose="020B0004020202020204" pitchFamily="34" charset="0"/>
              </a:rPr>
              <a:t>an emergency situation can differ, leading uncoordinated disciplinary advice</a:t>
            </a:r>
            <a:endParaRPr lang="en-US" b="1" dirty="0">
              <a:effectLst/>
              <a:latin typeface="Calibri" panose="020F0502020204030204" pitchFamily="34" charset="0"/>
              <a:ea typeface="Aptos" panose="020B0004020202020204" pitchFamily="34" charset="0"/>
            </a:endParaRPr>
          </a:p>
          <a:p>
            <a:pPr defTabSz="827501" hangingPunct="0"/>
            <a:r>
              <a:rPr lang="en-US" b="1" dirty="0">
                <a:effectLst/>
                <a:latin typeface="Calibri" panose="020F0502020204030204" pitchFamily="34" charset="0"/>
                <a:ea typeface="Aptos" panose="020B0004020202020204" pitchFamily="34" charset="0"/>
              </a:rPr>
              <a:t>Interdisciplinary discussions </a:t>
            </a:r>
            <a:r>
              <a:rPr lang="en-US" dirty="0">
                <a:effectLst/>
                <a:latin typeface="Calibri" panose="020F0502020204030204" pitchFamily="34" charset="0"/>
                <a:ea typeface="Aptos" panose="020B0004020202020204" pitchFamily="34" charset="0"/>
              </a:rPr>
              <a:t>are crucial to uncovering blind spots in disciplinary recommendations</a:t>
            </a:r>
            <a:r>
              <a:rPr lang="en-US" dirty="0">
                <a:latin typeface="Calibri" panose="020F0502020204030204" pitchFamily="34" charset="0"/>
                <a:ea typeface="Aptos" panose="020B0004020202020204" pitchFamily="34" charset="0"/>
              </a:rPr>
              <a:t> and overcoming differences in assessment and interpretation</a:t>
            </a:r>
            <a:endParaRPr lang="en-US" dirty="0">
              <a:effectLst/>
              <a:latin typeface="Calibri" panose="020F0502020204030204" pitchFamily="34" charset="0"/>
              <a:ea typeface="Aptos" panose="020B0004020202020204" pitchFamily="34" charset="0"/>
            </a:endParaRPr>
          </a:p>
          <a:p>
            <a:pPr marL="171450" indent="-171450" defTabSz="827501" hangingPunct="0"/>
            <a:r>
              <a:rPr lang="en-US" b="1" dirty="0"/>
              <a:t>Simulation exercises</a:t>
            </a:r>
            <a:r>
              <a:rPr lang="en-US" dirty="0"/>
              <a:t> provide invaluable opportunities to prepare for national crisis responses, promote understanding across disciplines, and further develop and refine integrated approaches to advice.  </a:t>
            </a:r>
          </a:p>
          <a:p>
            <a:pPr marL="171450" indent="-171450" defTabSz="827501" hangingPunct="0"/>
            <a:r>
              <a:rPr lang="en-US" dirty="0"/>
              <a:t>Identifying </a:t>
            </a:r>
            <a:r>
              <a:rPr lang="en-US" b="1" dirty="0"/>
              <a:t>knowledge and know-how gaps </a:t>
            </a:r>
            <a:r>
              <a:rPr lang="en-US" dirty="0"/>
              <a:t>is key to pandemic preparedness so that decisive action can be taken in the event of an outbreak </a:t>
            </a:r>
            <a:endParaRPr lang="en-US" dirty="0">
              <a:latin typeface="Calibri" panose="020F0502020204030204" pitchFamily="34" charset="0"/>
              <a:ea typeface="Aptos" panose="020B0004020202020204" pitchFamily="34" charset="0"/>
            </a:endParaRPr>
          </a:p>
          <a:p>
            <a:endParaRPr lang="en-US" dirty="0"/>
          </a:p>
          <a:p>
            <a:endParaRPr lang="nl-NL" dirty="0"/>
          </a:p>
        </p:txBody>
      </p:sp>
    </p:spTree>
    <p:extLst>
      <p:ext uri="{BB962C8B-B14F-4D97-AF65-F5344CB8AC3E}">
        <p14:creationId xmlns:p14="http://schemas.microsoft.com/office/powerpoint/2010/main" val="7458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F20FD-D758-1CAA-4277-4E1A36E90045}"/>
              </a:ext>
            </a:extLst>
          </p:cNvPr>
          <p:cNvSpPr>
            <a:spLocks noGrp="1"/>
          </p:cNvSpPr>
          <p:nvPr>
            <p:ph type="title"/>
          </p:nvPr>
        </p:nvSpPr>
        <p:spPr>
          <a:xfrm>
            <a:off x="838200" y="365125"/>
            <a:ext cx="8897251" cy="1020913"/>
          </a:xfrm>
        </p:spPr>
        <p:txBody>
          <a:bodyPr/>
          <a:lstStyle/>
          <a:p>
            <a:r>
              <a:rPr lang="nl-NL" dirty="0" err="1"/>
              <a:t>Acknowledgments</a:t>
            </a:r>
            <a:r>
              <a:rPr lang="nl-NL" dirty="0"/>
              <a:t> </a:t>
            </a:r>
          </a:p>
        </p:txBody>
      </p:sp>
      <p:sp>
        <p:nvSpPr>
          <p:cNvPr id="3" name="Tijdelijke aanduiding voor inhoud 2">
            <a:extLst>
              <a:ext uri="{FF2B5EF4-FFF2-40B4-BE49-F238E27FC236}">
                <a16:creationId xmlns:a16="http://schemas.microsoft.com/office/drawing/2014/main" id="{6829EDC9-D6DB-B386-21C3-87C4654F2290}"/>
              </a:ext>
            </a:extLst>
          </p:cNvPr>
          <p:cNvSpPr>
            <a:spLocks noGrp="1"/>
          </p:cNvSpPr>
          <p:nvPr>
            <p:ph idx="1"/>
          </p:nvPr>
        </p:nvSpPr>
        <p:spPr>
          <a:xfrm>
            <a:off x="723497" y="3649611"/>
            <a:ext cx="2848276" cy="3208389"/>
          </a:xfrm>
        </p:spPr>
        <p:txBody>
          <a:bodyPr lIns="90000">
            <a:normAutofit lnSpcReduction="10000"/>
          </a:bodyPr>
          <a:lstStyle/>
          <a:p>
            <a:pPr marL="0" indent="0">
              <a:buNone/>
            </a:pPr>
            <a:r>
              <a:rPr lang="nl-NL" sz="2400" b="1" dirty="0"/>
              <a:t>Team PDPC: </a:t>
            </a:r>
          </a:p>
          <a:p>
            <a:pPr marL="133200" lvl="1" indent="0">
              <a:buNone/>
            </a:pPr>
            <a:r>
              <a:rPr lang="nl-NL" sz="1800" dirty="0"/>
              <a:t>Bart Blokland, MSc</a:t>
            </a:r>
          </a:p>
          <a:p>
            <a:pPr marL="133200" lvl="1" indent="0">
              <a:buNone/>
            </a:pPr>
            <a:r>
              <a:rPr lang="nl-NL" sz="1800" dirty="0"/>
              <a:t>Jeannette de Boer, MD</a:t>
            </a:r>
          </a:p>
          <a:p>
            <a:pPr marL="133200" lvl="1" indent="0">
              <a:buNone/>
            </a:pPr>
            <a:r>
              <a:rPr lang="nl-NL" sz="1800" dirty="0" err="1"/>
              <a:t>Tomris</a:t>
            </a:r>
            <a:r>
              <a:rPr lang="nl-NL" sz="1800" dirty="0"/>
              <a:t> </a:t>
            </a:r>
            <a:r>
              <a:rPr lang="nl-NL" sz="1800" dirty="0" err="1"/>
              <a:t>Cesuroglu</a:t>
            </a:r>
            <a:r>
              <a:rPr lang="nl-NL" sz="1800" dirty="0"/>
              <a:t>, MD PhD</a:t>
            </a:r>
          </a:p>
          <a:p>
            <a:pPr marL="133200" lvl="1" indent="0">
              <a:buNone/>
            </a:pPr>
            <a:r>
              <a:rPr lang="nl-NL" sz="1800" dirty="0"/>
              <a:t>Valerie </a:t>
            </a:r>
            <a:r>
              <a:rPr lang="nl-NL" sz="1800" dirty="0" err="1"/>
              <a:t>Eijrond</a:t>
            </a:r>
            <a:r>
              <a:rPr lang="nl-NL" sz="1800" dirty="0"/>
              <a:t>, MSc</a:t>
            </a:r>
          </a:p>
          <a:p>
            <a:pPr marL="133200" lvl="1" indent="0">
              <a:buNone/>
            </a:pPr>
            <a:r>
              <a:rPr lang="nl-NL" sz="1800" dirty="0"/>
              <a:t>Tim </a:t>
            </a:r>
            <a:r>
              <a:rPr lang="nl-NL" sz="1800" dirty="0" err="1"/>
              <a:t>Florschütz</a:t>
            </a:r>
            <a:r>
              <a:rPr lang="nl-NL" sz="1800" dirty="0"/>
              <a:t>, DVM</a:t>
            </a:r>
          </a:p>
          <a:p>
            <a:pPr marL="133200" lvl="1" indent="0">
              <a:buNone/>
            </a:pPr>
            <a:r>
              <a:rPr lang="nl-NL" sz="1800" dirty="0"/>
              <a:t>Sheila Lopez</a:t>
            </a:r>
          </a:p>
          <a:p>
            <a:pPr marL="133200" lvl="1" indent="0">
              <a:buNone/>
            </a:pPr>
            <a:r>
              <a:rPr lang="nl-NL" sz="1800" dirty="0"/>
              <a:t>Femke Overbosch, MD PhD</a:t>
            </a:r>
          </a:p>
          <a:p>
            <a:pPr marL="133200" lvl="1" indent="0">
              <a:buNone/>
            </a:pPr>
            <a:r>
              <a:rPr lang="nl-NL" sz="1800" dirty="0"/>
              <a:t>Charlotte </a:t>
            </a:r>
            <a:r>
              <a:rPr lang="nl-NL" sz="1800" dirty="0" err="1"/>
              <a:t>Waltz</a:t>
            </a:r>
            <a:r>
              <a:rPr lang="nl-NL" sz="1800" dirty="0"/>
              <a:t>, PhD</a:t>
            </a:r>
          </a:p>
          <a:p>
            <a:pPr marL="133200" lvl="1" indent="0">
              <a:buNone/>
            </a:pPr>
            <a:r>
              <a:rPr lang="nl-NL" sz="1800" dirty="0"/>
              <a:t>Charlotte van </a:t>
            </a:r>
            <a:r>
              <a:rPr lang="nl-NL" sz="1800" dirty="0" err="1"/>
              <a:t>Zuthem</a:t>
            </a:r>
            <a:endParaRPr lang="nl-NL" sz="1800" dirty="0"/>
          </a:p>
          <a:p>
            <a:pPr marL="0" indent="0">
              <a:buNone/>
            </a:pPr>
            <a:endParaRPr lang="nl-NL" dirty="0"/>
          </a:p>
        </p:txBody>
      </p:sp>
      <p:sp>
        <p:nvSpPr>
          <p:cNvPr id="4" name="Tijdelijke aanduiding voor inhoud 2">
            <a:extLst>
              <a:ext uri="{FF2B5EF4-FFF2-40B4-BE49-F238E27FC236}">
                <a16:creationId xmlns:a16="http://schemas.microsoft.com/office/drawing/2014/main" id="{29D9AF6C-B3AD-6E25-4B5C-0E2FD520DF30}"/>
              </a:ext>
            </a:extLst>
          </p:cNvPr>
          <p:cNvSpPr txBox="1">
            <a:spLocks/>
          </p:cNvSpPr>
          <p:nvPr/>
        </p:nvSpPr>
        <p:spPr>
          <a:xfrm>
            <a:off x="723497" y="1485509"/>
            <a:ext cx="3106956" cy="2395203"/>
          </a:xfrm>
          <a:prstGeom prst="rect">
            <a:avLst/>
          </a:prstGeom>
        </p:spPr>
        <p:txBody>
          <a:bodyPr vert="horz" lIns="9000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600" b="1" dirty="0" err="1"/>
              <a:t>Sounding</a:t>
            </a:r>
            <a:r>
              <a:rPr lang="nl-NL" sz="2600" b="1" dirty="0"/>
              <a:t> board: </a:t>
            </a:r>
          </a:p>
          <a:p>
            <a:pPr marL="133200" lvl="1" indent="0">
              <a:buNone/>
            </a:pPr>
            <a:r>
              <a:rPr lang="nl-NL" sz="1900" dirty="0"/>
              <a:t>Prof. dr. M de Bruin</a:t>
            </a:r>
          </a:p>
          <a:p>
            <a:pPr marL="133200" lvl="1" indent="0">
              <a:buNone/>
            </a:pPr>
            <a:r>
              <a:rPr lang="nl-NL" sz="1900" dirty="0"/>
              <a:t>Prof. dr. PA Dykstra</a:t>
            </a:r>
          </a:p>
          <a:p>
            <a:pPr marL="133200" lvl="1" indent="0">
              <a:buNone/>
            </a:pPr>
            <a:r>
              <a:rPr lang="nl-NL" sz="1900" dirty="0"/>
              <a:t>Prof. dr. MPG Koopmans</a:t>
            </a:r>
          </a:p>
          <a:p>
            <a:pPr marL="133200" lvl="1" indent="0">
              <a:buNone/>
            </a:pPr>
            <a:r>
              <a:rPr lang="nl-NL" sz="1900" dirty="0"/>
              <a:t>Prof. dr. DRM Timmermans</a:t>
            </a:r>
          </a:p>
          <a:p>
            <a:pPr marL="133200" lvl="1" indent="0">
              <a:buNone/>
            </a:pPr>
            <a:r>
              <a:rPr lang="nl-NL" sz="1900" dirty="0"/>
              <a:t>Prof. dr. BJ ter Weel</a:t>
            </a:r>
          </a:p>
          <a:p>
            <a:pPr marL="0" indent="0">
              <a:buFont typeface="Arial" panose="020B0604020202020204" pitchFamily="34" charset="0"/>
              <a:buNone/>
            </a:pPr>
            <a:r>
              <a:rPr lang="nl-NL" sz="2200" dirty="0"/>
              <a:t> </a:t>
            </a:r>
          </a:p>
        </p:txBody>
      </p:sp>
      <p:sp>
        <p:nvSpPr>
          <p:cNvPr id="5" name="Tijdelijke aanduiding voor inhoud 2">
            <a:extLst>
              <a:ext uri="{FF2B5EF4-FFF2-40B4-BE49-F238E27FC236}">
                <a16:creationId xmlns:a16="http://schemas.microsoft.com/office/drawing/2014/main" id="{86BA86C6-C07A-24FC-1B75-E3D57D756E09}"/>
              </a:ext>
            </a:extLst>
          </p:cNvPr>
          <p:cNvSpPr txBox="1">
            <a:spLocks/>
          </p:cNvSpPr>
          <p:nvPr/>
        </p:nvSpPr>
        <p:spPr>
          <a:xfrm>
            <a:off x="4600875" y="1543382"/>
            <a:ext cx="7069758" cy="4674659"/>
          </a:xfrm>
          <a:prstGeom prst="rect">
            <a:avLst/>
          </a:prstGeom>
        </p:spPr>
        <p:txBody>
          <a:bodyPr vert="horz" lIns="90000" tIns="45720" rIns="91440" bIns="45720" numCol="2"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err="1"/>
              <a:t>Participants</a:t>
            </a:r>
            <a:r>
              <a:rPr lang="nl-NL" b="1" dirty="0"/>
              <a:t>: </a:t>
            </a:r>
          </a:p>
          <a:p>
            <a:pPr marL="133200" lvl="1" indent="0">
              <a:buNone/>
            </a:pPr>
            <a:endParaRPr lang="nl-NL" sz="2000" dirty="0"/>
          </a:p>
          <a:p>
            <a:pPr marL="133200" lvl="1" indent="0">
              <a:buNone/>
            </a:pPr>
            <a:r>
              <a:rPr lang="nl-NL" sz="2000" dirty="0"/>
              <a:t>Dr. RHM Bergervoet</a:t>
            </a:r>
          </a:p>
          <a:p>
            <a:pPr marL="133200" lvl="1" indent="0">
              <a:buNone/>
            </a:pPr>
            <a:r>
              <a:rPr lang="nl-NL" sz="2000" dirty="0"/>
              <a:t>Prof. dr. M de Bruin</a:t>
            </a:r>
          </a:p>
          <a:p>
            <a:pPr marL="133200" lvl="1" indent="0">
              <a:buNone/>
            </a:pPr>
            <a:r>
              <a:rPr lang="nl-NL" sz="2000" dirty="0"/>
              <a:t>Dr. LE </a:t>
            </a:r>
            <a:r>
              <a:rPr lang="nl-NL" sz="2000" dirty="0" err="1"/>
              <a:t>Coffeng</a:t>
            </a:r>
            <a:r>
              <a:rPr lang="nl-NL" sz="2000" dirty="0"/>
              <a:t>, MD</a:t>
            </a:r>
          </a:p>
          <a:p>
            <a:pPr marL="133200" lvl="1" indent="0">
              <a:buNone/>
            </a:pPr>
            <a:r>
              <a:rPr lang="nl-NL" sz="2000" dirty="0"/>
              <a:t>Dr. J </a:t>
            </a:r>
            <a:r>
              <a:rPr lang="nl-NL" sz="2000" dirty="0" err="1"/>
              <a:t>Conzales</a:t>
            </a:r>
            <a:r>
              <a:rPr lang="nl-NL" sz="2000" dirty="0"/>
              <a:t> </a:t>
            </a:r>
            <a:r>
              <a:rPr lang="nl-NL" sz="2000" dirty="0" err="1"/>
              <a:t>Rojas</a:t>
            </a:r>
            <a:endParaRPr lang="nl-NL" sz="2000" dirty="0"/>
          </a:p>
          <a:p>
            <a:pPr marL="133200" lvl="1" indent="0">
              <a:buNone/>
            </a:pPr>
            <a:r>
              <a:rPr lang="nl-NL" sz="2000" dirty="0"/>
              <a:t>Dr. AMM van Deursen, MD</a:t>
            </a:r>
          </a:p>
          <a:p>
            <a:pPr marL="133200" lvl="1" indent="0">
              <a:buNone/>
            </a:pPr>
            <a:r>
              <a:rPr lang="nl-NL" sz="2000" dirty="0"/>
              <a:t>Prof. dr. MLA </a:t>
            </a:r>
            <a:r>
              <a:rPr lang="nl-NL" sz="2000" dirty="0" err="1"/>
              <a:t>Dückers</a:t>
            </a:r>
            <a:endParaRPr lang="nl-NL" sz="2000" dirty="0"/>
          </a:p>
          <a:p>
            <a:pPr marL="133200" lvl="1" indent="0">
              <a:buNone/>
            </a:pPr>
            <a:r>
              <a:rPr lang="nl-NL" sz="2000" dirty="0"/>
              <a:t>Prof. dr. PA Dykstra</a:t>
            </a:r>
          </a:p>
          <a:p>
            <a:pPr marL="133200" lvl="1" indent="0">
              <a:buNone/>
            </a:pPr>
            <a:r>
              <a:rPr lang="nl-NL" sz="2000" dirty="0"/>
              <a:t>Prof. Dr. RAM </a:t>
            </a:r>
            <a:r>
              <a:rPr lang="nl-NL" sz="2000" dirty="0" err="1"/>
              <a:t>Fouchier</a:t>
            </a:r>
            <a:endParaRPr lang="nl-NL" sz="2000" dirty="0"/>
          </a:p>
          <a:p>
            <a:pPr marL="133200" lvl="1" indent="0">
              <a:buNone/>
            </a:pPr>
            <a:r>
              <a:rPr lang="nl-NL" sz="2000" dirty="0"/>
              <a:t>Dr. R </a:t>
            </a:r>
            <a:r>
              <a:rPr lang="nl-NL" sz="2000" dirty="0" err="1"/>
              <a:t>Hoefman</a:t>
            </a:r>
            <a:endParaRPr lang="nl-NL" sz="2000" dirty="0"/>
          </a:p>
          <a:p>
            <a:pPr marL="133200" lvl="1" indent="0">
              <a:buNone/>
            </a:pPr>
            <a:r>
              <a:rPr lang="nl-NL" sz="2000" dirty="0"/>
              <a:t>Prof. </a:t>
            </a:r>
            <a:r>
              <a:rPr lang="nl-NL" sz="2000" dirty="0" err="1"/>
              <a:t>dr.ir</a:t>
            </a:r>
            <a:r>
              <a:rPr lang="nl-NL" sz="2000" dirty="0"/>
              <a:t>. MCM  de Jong</a:t>
            </a:r>
          </a:p>
          <a:p>
            <a:pPr marL="133200" lvl="1" indent="0">
              <a:buNone/>
            </a:pPr>
            <a:r>
              <a:rPr lang="nl-NL" sz="2000" dirty="0"/>
              <a:t>M Klok</a:t>
            </a:r>
          </a:p>
          <a:p>
            <a:pPr marL="133200" lvl="1" indent="0">
              <a:buNone/>
            </a:pPr>
            <a:r>
              <a:rPr lang="nl-NL" sz="2000" dirty="0"/>
              <a:t>Prof. </a:t>
            </a:r>
            <a:r>
              <a:rPr lang="nl-NL" sz="2000" dirty="0" err="1"/>
              <a:t>Dr.ir</a:t>
            </a:r>
            <a:r>
              <a:rPr lang="nl-NL" sz="2000" dirty="0"/>
              <a:t>. B Kolen</a:t>
            </a:r>
          </a:p>
          <a:p>
            <a:pPr marL="133200" lvl="1" indent="0">
              <a:buNone/>
            </a:pPr>
            <a:r>
              <a:rPr lang="nl-NL" sz="2000" dirty="0"/>
              <a:t>Prof. MPG Koopmans</a:t>
            </a:r>
          </a:p>
          <a:p>
            <a:pPr marL="133200" lvl="1" indent="0">
              <a:buNone/>
            </a:pPr>
            <a:r>
              <a:rPr lang="nl-NL" sz="2000" dirty="0"/>
              <a:t>Dr. JAJW </a:t>
            </a:r>
            <a:r>
              <a:rPr lang="nl-NL" sz="2000" dirty="0" err="1"/>
              <a:t>Kluytmans</a:t>
            </a:r>
            <a:r>
              <a:rPr lang="nl-NL" sz="2000" dirty="0"/>
              <a:t>, MD</a:t>
            </a:r>
          </a:p>
          <a:p>
            <a:pPr marL="133200" lvl="1" indent="0">
              <a:buNone/>
            </a:pPr>
            <a:endParaRPr lang="nl-NL" sz="2000" dirty="0"/>
          </a:p>
          <a:p>
            <a:pPr marL="133200" lvl="1" indent="0">
              <a:buNone/>
            </a:pPr>
            <a:endParaRPr lang="nl-NL" sz="2000" dirty="0"/>
          </a:p>
          <a:p>
            <a:pPr marL="133200" lvl="1" indent="0">
              <a:buNone/>
            </a:pPr>
            <a:endParaRPr lang="nl-NL" sz="2000" dirty="0"/>
          </a:p>
          <a:p>
            <a:pPr marL="133200" lvl="1" indent="0">
              <a:buNone/>
            </a:pPr>
            <a:endParaRPr lang="nl-NL" sz="2000" dirty="0"/>
          </a:p>
          <a:p>
            <a:pPr marL="133200" lvl="1" indent="0">
              <a:buNone/>
            </a:pPr>
            <a:r>
              <a:rPr lang="nl-NL" sz="2000" dirty="0"/>
              <a:t>MCM </a:t>
            </a:r>
            <a:r>
              <a:rPr lang="nl-NL" sz="2000" dirty="0" err="1"/>
              <a:t>Loogman</a:t>
            </a:r>
            <a:r>
              <a:rPr lang="nl-NL" sz="2000" dirty="0"/>
              <a:t>, MD</a:t>
            </a:r>
          </a:p>
          <a:p>
            <a:pPr marL="133200" lvl="1" indent="0">
              <a:buNone/>
            </a:pPr>
            <a:r>
              <a:rPr lang="nl-NL" sz="2000" dirty="0"/>
              <a:t>M </a:t>
            </a:r>
            <a:r>
              <a:rPr lang="nl-NL" sz="2000" dirty="0" err="1"/>
              <a:t>Petrignani</a:t>
            </a:r>
            <a:r>
              <a:rPr lang="nl-NL" sz="2000" dirty="0"/>
              <a:t>, MD</a:t>
            </a:r>
          </a:p>
          <a:p>
            <a:pPr marL="133200" lvl="1" indent="0">
              <a:buNone/>
            </a:pPr>
            <a:r>
              <a:rPr lang="nl-NL" sz="2000" dirty="0"/>
              <a:t>Prof. dr. SJHM van den Putte</a:t>
            </a:r>
          </a:p>
          <a:p>
            <a:pPr marL="133200" lvl="1" indent="0">
              <a:buNone/>
            </a:pPr>
            <a:r>
              <a:rPr lang="nl-NL" sz="2000" dirty="0"/>
              <a:t>Prof. dr. CP Bleeker-Rovers, MD</a:t>
            </a:r>
          </a:p>
          <a:p>
            <a:pPr marL="133200" lvl="1" indent="0">
              <a:buNone/>
            </a:pPr>
            <a:r>
              <a:rPr lang="nl-NL" sz="2000" dirty="0"/>
              <a:t>Dr. GJ Sips, MD</a:t>
            </a:r>
          </a:p>
          <a:p>
            <a:pPr marL="133200" lvl="1" indent="0">
              <a:buNone/>
            </a:pPr>
            <a:r>
              <a:rPr lang="nl-NL" sz="2000" dirty="0"/>
              <a:t>MAH Spierenburg, DVM</a:t>
            </a:r>
          </a:p>
          <a:p>
            <a:pPr marL="133200" lvl="1" indent="0">
              <a:buNone/>
            </a:pPr>
            <a:r>
              <a:rPr lang="nl-NL" sz="2000" dirty="0"/>
              <a:t>Prof. dr. DRM Timmermans</a:t>
            </a:r>
          </a:p>
          <a:p>
            <a:pPr marL="133200" lvl="1" indent="0">
              <a:buNone/>
            </a:pPr>
            <a:r>
              <a:rPr lang="nl-NL" sz="2000" dirty="0"/>
              <a:t>dr. A </a:t>
            </a:r>
            <a:r>
              <a:rPr lang="nl-NL" sz="2000" dirty="0" err="1"/>
              <a:t>Tostmann</a:t>
            </a:r>
            <a:endParaRPr lang="nl-NL" sz="2000" dirty="0"/>
          </a:p>
          <a:p>
            <a:pPr marL="133200" lvl="1" indent="0">
              <a:buNone/>
            </a:pPr>
            <a:r>
              <a:rPr lang="nl-NL" sz="2000" dirty="0"/>
              <a:t>M van der Voet</a:t>
            </a:r>
          </a:p>
          <a:p>
            <a:pPr marL="133200" lvl="1" indent="0">
              <a:buNone/>
            </a:pPr>
            <a:r>
              <a:rPr lang="nl-NL" sz="2000" dirty="0"/>
              <a:t>Prof. dr. BJ ter Weel</a:t>
            </a:r>
          </a:p>
          <a:p>
            <a:pPr marL="133200" lvl="1" indent="0">
              <a:buNone/>
            </a:pPr>
            <a:r>
              <a:rPr lang="nl-NL" sz="2000" dirty="0"/>
              <a:t>Prof. dr. HFL </a:t>
            </a:r>
            <a:r>
              <a:rPr lang="nl-NL" sz="2000" dirty="0" err="1"/>
              <a:t>Wertheim</a:t>
            </a:r>
            <a:endParaRPr lang="nl-NL" sz="2000" dirty="0"/>
          </a:p>
          <a:p>
            <a:pPr marL="133200" lvl="1" indent="0">
              <a:buNone/>
            </a:pPr>
            <a:r>
              <a:rPr lang="nl-NL" sz="2000" dirty="0"/>
              <a:t>S </a:t>
            </a:r>
            <a:r>
              <a:rPr lang="nl-NL" sz="2000" dirty="0" err="1"/>
              <a:t>Wiessenhaan</a:t>
            </a:r>
            <a:endParaRPr lang="nl-NL" sz="2000" dirty="0"/>
          </a:p>
          <a:p>
            <a:pPr marL="133200" lvl="1" indent="0">
              <a:buNone/>
            </a:pPr>
            <a:r>
              <a:rPr lang="nl-NL" sz="2000" dirty="0"/>
              <a:t>M </a:t>
            </a:r>
            <a:r>
              <a:rPr lang="nl-NL" sz="2000" dirty="0" err="1"/>
              <a:t>Wirken</a:t>
            </a:r>
            <a:endParaRPr lang="nl-NL" sz="2000" dirty="0"/>
          </a:p>
          <a:p>
            <a:pPr marL="133200" lvl="1" indent="0">
              <a:buNone/>
            </a:pPr>
            <a:r>
              <a:rPr lang="nl-NL" sz="2000" dirty="0"/>
              <a:t>Prof. dr. JJ de Wit, DVM</a:t>
            </a:r>
          </a:p>
          <a:p>
            <a:pPr marL="133200" lvl="1" indent="0">
              <a:buNone/>
            </a:pPr>
            <a:endParaRPr lang="nl-NL" sz="2000" dirty="0"/>
          </a:p>
          <a:p>
            <a:pPr marL="133200" lvl="1" indent="0">
              <a:buNone/>
            </a:pPr>
            <a:endParaRPr lang="nl-NL" sz="2000" dirty="0"/>
          </a:p>
        </p:txBody>
      </p:sp>
    </p:spTree>
    <p:extLst>
      <p:ext uri="{BB962C8B-B14F-4D97-AF65-F5344CB8AC3E}">
        <p14:creationId xmlns:p14="http://schemas.microsoft.com/office/powerpoint/2010/main" val="187161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6E12-7593-4E40-CE57-BEB2A4C45A3D}"/>
              </a:ext>
            </a:extLst>
          </p:cNvPr>
          <p:cNvSpPr>
            <a:spLocks noGrp="1"/>
          </p:cNvSpPr>
          <p:nvPr>
            <p:ph type="title"/>
          </p:nvPr>
        </p:nvSpPr>
        <p:spPr>
          <a:xfrm>
            <a:off x="289560" y="14844"/>
            <a:ext cx="10515600" cy="1325563"/>
          </a:xfrm>
        </p:spPr>
        <p:txBody>
          <a:bodyPr/>
          <a:lstStyle/>
          <a:p>
            <a:r>
              <a:rPr lang="en-GB" dirty="0">
                <a:solidFill>
                  <a:srgbClr val="002060"/>
                </a:solidFill>
              </a:rPr>
              <a:t>Do you have any questions?</a:t>
            </a:r>
            <a:endParaRPr lang="en-NL" dirty="0">
              <a:solidFill>
                <a:srgbClr val="002060"/>
              </a:solidFill>
            </a:endParaRPr>
          </a:p>
        </p:txBody>
      </p:sp>
      <p:sp>
        <p:nvSpPr>
          <p:cNvPr id="3" name="Content Placeholder 2">
            <a:extLst>
              <a:ext uri="{FF2B5EF4-FFF2-40B4-BE49-F238E27FC236}">
                <a16:creationId xmlns:a16="http://schemas.microsoft.com/office/drawing/2014/main" id="{1D858C23-B4B9-A90F-6E3C-E2E100B784E5}"/>
              </a:ext>
            </a:extLst>
          </p:cNvPr>
          <p:cNvSpPr>
            <a:spLocks noGrp="1"/>
          </p:cNvSpPr>
          <p:nvPr>
            <p:ph idx="1"/>
          </p:nvPr>
        </p:nvSpPr>
        <p:spPr>
          <a:xfrm>
            <a:off x="396240" y="1141339"/>
            <a:ext cx="10188934" cy="4541141"/>
          </a:xfrm>
        </p:spPr>
        <p:txBody>
          <a:bodyPr>
            <a:normAutofit/>
          </a:bodyPr>
          <a:lstStyle/>
          <a:p>
            <a:pPr marL="0" indent="0">
              <a:buNone/>
            </a:pPr>
            <a:r>
              <a:rPr lang="en-GB" sz="2000" dirty="0"/>
              <a:t>For more information, please visit our website for updates on the topic: </a:t>
            </a:r>
          </a:p>
          <a:p>
            <a:pPr marL="0" indent="0">
              <a:buNone/>
            </a:pPr>
            <a:r>
              <a:rPr lang="en-GB" sz="2000" dirty="0">
                <a:hlinkClick r:id="rId2">
                  <a:extLst>
                    <a:ext uri="{A12FA001-AC4F-418D-AE19-62706E023703}">
                      <ahyp:hlinkClr xmlns:ahyp="http://schemas.microsoft.com/office/drawing/2018/hyperlinkcolor" val="tx"/>
                    </a:ext>
                  </a:extLst>
                </a:hlinkClick>
              </a:rPr>
              <a:t>https://convergence.nl/pandemic-disaster-preparedness-center/</a:t>
            </a:r>
            <a:r>
              <a:rPr lang="en-GB" sz="2000" dirty="0"/>
              <a:t> </a:t>
            </a:r>
          </a:p>
          <a:p>
            <a:pPr marL="0" indent="0">
              <a:buNone/>
            </a:pPr>
            <a:r>
              <a:rPr lang="en-GB" sz="2000" dirty="0"/>
              <a:t>&amp;</a:t>
            </a:r>
          </a:p>
          <a:p>
            <a:pPr marL="0" indent="0">
              <a:buNone/>
            </a:pPr>
            <a:r>
              <a:rPr lang="en-GB" sz="2000" dirty="0">
                <a:hlinkClick r:id="rId3">
                  <a:extLst>
                    <a:ext uri="{A12FA001-AC4F-418D-AE19-62706E023703}">
                      <ahyp:hlinkClr xmlns:ahyp="http://schemas.microsoft.com/office/drawing/2018/hyperlinkcolor" val="tx"/>
                    </a:ext>
                  </a:extLst>
                </a:hlinkClick>
              </a:rPr>
              <a:t>https://convergence.nl/learning-from-a-crisis/</a:t>
            </a:r>
            <a:endParaRPr lang="en-NL" sz="2000" dirty="0"/>
          </a:p>
        </p:txBody>
      </p:sp>
      <p:pic>
        <p:nvPicPr>
          <p:cNvPr id="4" name="Afbeelding 5">
            <a:extLst>
              <a:ext uri="{FF2B5EF4-FFF2-40B4-BE49-F238E27FC236}">
                <a16:creationId xmlns:a16="http://schemas.microsoft.com/office/drawing/2014/main" id="{1AF6255E-5C89-7C21-211E-4D8656663B2E}"/>
              </a:ext>
            </a:extLst>
          </p:cNvPr>
          <p:cNvPicPr>
            <a:picLocks noChangeAspect="1"/>
          </p:cNvPicPr>
          <p:nvPr/>
        </p:nvPicPr>
        <p:blipFill>
          <a:blip r:embed="rId4"/>
          <a:stretch>
            <a:fillRect/>
          </a:stretch>
        </p:blipFill>
        <p:spPr>
          <a:xfrm>
            <a:off x="9874653" y="159386"/>
            <a:ext cx="2242678" cy="1260000"/>
          </a:xfrm>
          <a:prstGeom prst="rect">
            <a:avLst/>
          </a:prstGeom>
        </p:spPr>
      </p:pic>
      <p:pic>
        <p:nvPicPr>
          <p:cNvPr id="5" name="Afbeelding 9">
            <a:extLst>
              <a:ext uri="{FF2B5EF4-FFF2-40B4-BE49-F238E27FC236}">
                <a16:creationId xmlns:a16="http://schemas.microsoft.com/office/drawing/2014/main" id="{B3E0DD3E-6DF6-32F2-C089-9553C26B5A3C}"/>
              </a:ext>
            </a:extLst>
          </p:cNvPr>
          <p:cNvPicPr>
            <a:picLocks noChangeAspect="1"/>
          </p:cNvPicPr>
          <p:nvPr/>
        </p:nvPicPr>
        <p:blipFill>
          <a:blip r:embed="rId5"/>
          <a:stretch>
            <a:fillRect/>
          </a:stretch>
        </p:blipFill>
        <p:spPr>
          <a:xfrm>
            <a:off x="38" y="6537361"/>
            <a:ext cx="12191962" cy="320639"/>
          </a:xfrm>
          <a:prstGeom prst="rect">
            <a:avLst/>
          </a:prstGeom>
        </p:spPr>
      </p:pic>
      <p:pic>
        <p:nvPicPr>
          <p:cNvPr id="7" name="Picture 6">
            <a:extLst>
              <a:ext uri="{FF2B5EF4-FFF2-40B4-BE49-F238E27FC236}">
                <a16:creationId xmlns:a16="http://schemas.microsoft.com/office/drawing/2014/main" id="{E61AA094-0856-3785-56F8-A5B471252562}"/>
              </a:ext>
            </a:extLst>
          </p:cNvPr>
          <p:cNvPicPr>
            <a:picLocks noChangeAspect="1"/>
          </p:cNvPicPr>
          <p:nvPr/>
        </p:nvPicPr>
        <p:blipFill>
          <a:blip r:embed="rId6"/>
          <a:stretch>
            <a:fillRect/>
          </a:stretch>
        </p:blipFill>
        <p:spPr>
          <a:xfrm>
            <a:off x="6807904" y="2235498"/>
            <a:ext cx="2462819" cy="3485751"/>
          </a:xfrm>
          <a:prstGeom prst="rect">
            <a:avLst/>
          </a:prstGeom>
        </p:spPr>
      </p:pic>
      <p:sp>
        <p:nvSpPr>
          <p:cNvPr id="8" name="Rectangle 2">
            <a:extLst>
              <a:ext uri="{FF2B5EF4-FFF2-40B4-BE49-F238E27FC236}">
                <a16:creationId xmlns:a16="http://schemas.microsoft.com/office/drawing/2014/main" id="{8226E64D-35C6-6324-DBF7-33590374FF1C}"/>
              </a:ext>
            </a:extLst>
          </p:cNvPr>
          <p:cNvSpPr>
            <a:spLocks noChangeArrowheads="1"/>
          </p:cNvSpPr>
          <p:nvPr/>
        </p:nvSpPr>
        <p:spPr bwMode="auto">
          <a:xfrm>
            <a:off x="1516283" y="3081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025" name="x__x0000_i1040">
            <a:extLst>
              <a:ext uri="{FF2B5EF4-FFF2-40B4-BE49-F238E27FC236}">
                <a16:creationId xmlns:a16="http://schemas.microsoft.com/office/drawing/2014/main" id="{47E7CEB4-B4C2-045B-52E8-39FA6DDDFFE6}"/>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516283" y="3081305"/>
            <a:ext cx="30384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50902"/>
      </p:ext>
    </p:extLst>
  </p:cSld>
  <p:clrMapOvr>
    <a:masterClrMapping/>
  </p:clrMapOvr>
  <mc:AlternateContent xmlns:mc="http://schemas.openxmlformats.org/markup-compatibility/2006" xmlns:p14="http://schemas.microsoft.com/office/powerpoint/2010/main">
    <mc:Choice Requires="p14">
      <p:transition spd="slow" p14:dur="2000" advTm="31450"/>
    </mc:Choice>
    <mc:Fallback xmlns="">
      <p:transition spd="slow" advTm="314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53C1DE-AD62-BEEA-2B31-847F22B500D8}"/>
              </a:ext>
            </a:extLst>
          </p:cNvPr>
          <p:cNvPicPr>
            <a:picLocks noChangeAspect="1"/>
          </p:cNvPicPr>
          <p:nvPr/>
        </p:nvPicPr>
        <p:blipFill>
          <a:blip r:embed="rId2"/>
          <a:stretch>
            <a:fillRect/>
          </a:stretch>
        </p:blipFill>
        <p:spPr>
          <a:xfrm>
            <a:off x="644576" y="0"/>
            <a:ext cx="11262167" cy="6573612"/>
          </a:xfrm>
          <a:prstGeom prst="rect">
            <a:avLst/>
          </a:prstGeom>
          <a:solidFill>
            <a:schemeClr val="bg1"/>
          </a:solidFill>
        </p:spPr>
      </p:pic>
    </p:spTree>
    <p:extLst>
      <p:ext uri="{BB962C8B-B14F-4D97-AF65-F5344CB8AC3E}">
        <p14:creationId xmlns:p14="http://schemas.microsoft.com/office/powerpoint/2010/main" val="192896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B4EA23-0111-3BEF-79D7-340BAB52ED6F}"/>
              </a:ext>
            </a:extLst>
          </p:cNvPr>
          <p:cNvPicPr>
            <a:picLocks noChangeAspect="1"/>
          </p:cNvPicPr>
          <p:nvPr/>
        </p:nvPicPr>
        <p:blipFill>
          <a:blip r:embed="rId3"/>
          <a:stretch>
            <a:fillRect/>
          </a:stretch>
        </p:blipFill>
        <p:spPr>
          <a:xfrm>
            <a:off x="8749444" y="154307"/>
            <a:ext cx="2967424" cy="4199944"/>
          </a:xfrm>
          <a:prstGeom prst="rect">
            <a:avLst/>
          </a:prstGeom>
        </p:spPr>
      </p:pic>
      <p:sp>
        <p:nvSpPr>
          <p:cNvPr id="8" name="Title 1">
            <a:extLst>
              <a:ext uri="{FF2B5EF4-FFF2-40B4-BE49-F238E27FC236}">
                <a16:creationId xmlns:a16="http://schemas.microsoft.com/office/drawing/2014/main" id="{57D716FD-95BA-CA12-DF47-8C78EDDF72A4}"/>
              </a:ext>
            </a:extLst>
          </p:cNvPr>
          <p:cNvSpPr>
            <a:spLocks noGrp="1"/>
          </p:cNvSpPr>
          <p:nvPr>
            <p:ph type="title"/>
          </p:nvPr>
        </p:nvSpPr>
        <p:spPr>
          <a:xfrm>
            <a:off x="779620" y="564375"/>
            <a:ext cx="5563334" cy="620033"/>
          </a:xfrm>
        </p:spPr>
        <p:txBody>
          <a:bodyPr>
            <a:noAutofit/>
          </a:bodyPr>
          <a:lstStyle>
            <a:defPPr>
              <a:defRPr lang="en-GB"/>
            </a:defPPr>
            <a:lvl1pPr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1pPr>
            <a:lvl2pPr marL="391686"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2pPr>
            <a:lvl3pPr marL="587529"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3pPr>
            <a:lvl4pPr marL="783372"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4pPr>
            <a:lvl5pPr marL="979214"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5pPr>
            <a:lvl6pPr marL="2073631" algn="l" defTabSz="829452" rtl="0" eaLnBrk="1" latinLnBrk="0" hangingPunct="1">
              <a:defRPr sz="2177" kern="1200">
                <a:solidFill>
                  <a:schemeClr val="tx1"/>
                </a:solidFill>
                <a:latin typeface="Times New Roman" panose="02020603050405020304" pitchFamily="18" charset="0"/>
                <a:ea typeface="+mn-ea"/>
                <a:cs typeface="msgothic" charset="0"/>
              </a:defRPr>
            </a:lvl6pPr>
            <a:lvl7pPr marL="2488357" algn="l" defTabSz="829452" rtl="0" eaLnBrk="1" latinLnBrk="0" hangingPunct="1">
              <a:defRPr sz="2177" kern="1200">
                <a:solidFill>
                  <a:schemeClr val="tx1"/>
                </a:solidFill>
                <a:latin typeface="Times New Roman" panose="02020603050405020304" pitchFamily="18" charset="0"/>
                <a:ea typeface="+mn-ea"/>
                <a:cs typeface="msgothic" charset="0"/>
              </a:defRPr>
            </a:lvl7pPr>
            <a:lvl8pPr marL="2903083" algn="l" defTabSz="829452" rtl="0" eaLnBrk="1" latinLnBrk="0" hangingPunct="1">
              <a:defRPr sz="2177" kern="1200">
                <a:solidFill>
                  <a:schemeClr val="tx1"/>
                </a:solidFill>
                <a:latin typeface="Times New Roman" panose="02020603050405020304" pitchFamily="18" charset="0"/>
                <a:ea typeface="+mn-ea"/>
                <a:cs typeface="msgothic" charset="0"/>
              </a:defRPr>
            </a:lvl8pPr>
            <a:lvl9pPr marL="3317809" algn="l" defTabSz="829452" rtl="0" eaLnBrk="1" latinLnBrk="0" hangingPunct="1">
              <a:defRPr sz="2177" kern="1200">
                <a:solidFill>
                  <a:schemeClr val="tx1"/>
                </a:solidFill>
                <a:latin typeface="Times New Roman" panose="02020603050405020304" pitchFamily="18" charset="0"/>
                <a:ea typeface="+mn-ea"/>
                <a:cs typeface="msgothic" charset="0"/>
              </a:defRPr>
            </a:lvl9pPr>
          </a:lstStyle>
          <a:p>
            <a:r>
              <a:rPr lang="en-US" sz="4400" b="1" dirty="0">
                <a:solidFill>
                  <a:schemeClr val="tx2"/>
                </a:solidFill>
                <a:latin typeface="+mn-lt"/>
                <a:ea typeface="Calibri"/>
              </a:rPr>
              <a:t>Background</a:t>
            </a:r>
          </a:p>
        </p:txBody>
      </p:sp>
      <p:sp>
        <p:nvSpPr>
          <p:cNvPr id="3" name="Text Placeholder 1">
            <a:extLst>
              <a:ext uri="{FF2B5EF4-FFF2-40B4-BE49-F238E27FC236}">
                <a16:creationId xmlns:a16="http://schemas.microsoft.com/office/drawing/2014/main" id="{BABD6E39-4797-4B78-248D-E6649B6A4715}"/>
              </a:ext>
            </a:extLst>
          </p:cNvPr>
          <p:cNvSpPr>
            <a:spLocks noGrp="1" noChangeArrowheads="1"/>
          </p:cNvSpPr>
          <p:nvPr>
            <p:ph type="body" idx="1"/>
          </p:nvPr>
        </p:nvSpPr>
        <p:spPr bwMode="auto">
          <a:xfrm>
            <a:off x="208344" y="1688015"/>
            <a:ext cx="4181961" cy="417939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47500" lnSpcReduction="20000"/>
          </a:bodyPr>
          <a:lstStyle/>
          <a:p>
            <a:pPr marL="0" marR="0" lvl="0" indent="0" defTabSz="914400" rtl="0" eaLnBrk="0" fontAlgn="base" latinLnBrk="0" hangingPunct="0">
              <a:spcBef>
                <a:spcPct val="0"/>
              </a:spcBef>
              <a:spcAft>
                <a:spcPts val="600"/>
              </a:spcAft>
              <a:buClrTx/>
              <a:buSzTx/>
              <a:buFontTx/>
              <a:buChar char="•"/>
              <a:tabLst/>
            </a:pPr>
            <a:r>
              <a:rPr kumimoji="0" lang="en-US" altLang="nl-NL" sz="5100" b="0" i="0" u="none" strike="noStrike" cap="none" normalizeH="0" baseline="0" dirty="0">
                <a:ln>
                  <a:noFill/>
                </a:ln>
                <a:solidFill>
                  <a:srgbClr val="002060"/>
                </a:solidFill>
                <a:effectLst/>
                <a:cs typeface="Calibri" panose="020F0502020204030204" pitchFamily="34" charset="0"/>
              </a:rPr>
              <a:t>COVID-19 highlighted the need for comprehensive, cross-disciplinary advice</a:t>
            </a:r>
          </a:p>
          <a:p>
            <a:pPr marL="0" marR="0" lvl="0" indent="0" defTabSz="914400" rtl="0" eaLnBrk="0" fontAlgn="base" latinLnBrk="0" hangingPunct="0">
              <a:spcBef>
                <a:spcPct val="0"/>
              </a:spcBef>
              <a:spcAft>
                <a:spcPts val="600"/>
              </a:spcAft>
              <a:buClrTx/>
              <a:buSzTx/>
              <a:tabLst/>
            </a:pPr>
            <a:endParaRPr kumimoji="0" lang="en-US" altLang="nl-NL" sz="5100" b="0" i="0" u="none" strike="noStrike" cap="none" normalizeH="0" baseline="0" dirty="0">
              <a:ln>
                <a:noFill/>
              </a:ln>
              <a:solidFill>
                <a:srgbClr val="002060"/>
              </a:solidFill>
              <a:effectLst/>
              <a:cs typeface="Calibri" panose="020F0502020204030204" pitchFamily="34" charset="0"/>
            </a:endParaRPr>
          </a:p>
          <a:p>
            <a:pPr marL="0" indent="0" eaLnBrk="0" fontAlgn="base" hangingPunct="0">
              <a:spcBef>
                <a:spcPct val="0"/>
              </a:spcBef>
              <a:spcAft>
                <a:spcPts val="600"/>
              </a:spcAft>
              <a:buFontTx/>
              <a:buChar char="•"/>
            </a:pPr>
            <a:r>
              <a:rPr lang="en-US" altLang="nl-NL" sz="5100" dirty="0">
                <a:solidFill>
                  <a:srgbClr val="002060"/>
                </a:solidFill>
                <a:cs typeface="Calibri" panose="020F0502020204030204" pitchFamily="34" charset="0"/>
              </a:rPr>
              <a:t>Knowledge and know-how gaps in pandemic preparedness identified in COVID-19 evaluations</a:t>
            </a:r>
          </a:p>
          <a:p>
            <a:pPr marL="0" indent="0" eaLnBrk="0" fontAlgn="base" hangingPunct="0">
              <a:spcBef>
                <a:spcPct val="0"/>
              </a:spcBef>
              <a:spcAft>
                <a:spcPts val="600"/>
              </a:spcAft>
            </a:pPr>
            <a:endParaRPr lang="en-US" altLang="nl-NL" sz="5100" dirty="0">
              <a:solidFill>
                <a:srgbClr val="002060"/>
              </a:solidFill>
              <a:cs typeface="Calibri" panose="020F0502020204030204" pitchFamily="34" charset="0"/>
            </a:endParaRPr>
          </a:p>
          <a:p>
            <a:pPr marL="0" indent="0" eaLnBrk="0" fontAlgn="base" hangingPunct="0">
              <a:spcBef>
                <a:spcPct val="0"/>
              </a:spcBef>
              <a:spcAft>
                <a:spcPts val="600"/>
              </a:spcAft>
              <a:buFontTx/>
              <a:buChar char="•"/>
            </a:pPr>
            <a:r>
              <a:rPr lang="en-US" altLang="nl-NL" sz="5100" dirty="0">
                <a:solidFill>
                  <a:srgbClr val="002060"/>
                </a:solidFill>
                <a:cs typeface="Calibri" panose="020F0502020204030204" pitchFamily="34" charset="0"/>
              </a:rPr>
              <a:t>Ongoing pandemic threats, such as H5N1 influenza, Nipah, Disease X </a:t>
            </a:r>
            <a:r>
              <a:rPr lang="en-US" altLang="nl-NL" sz="5100" dirty="0" err="1">
                <a:solidFill>
                  <a:srgbClr val="002060"/>
                </a:solidFill>
                <a:cs typeface="Calibri" panose="020F0502020204030204" pitchFamily="34" charset="0"/>
              </a:rPr>
              <a:t>etc</a:t>
            </a:r>
            <a:r>
              <a:rPr lang="en-US" altLang="nl-NL" sz="5100" dirty="0">
                <a:solidFill>
                  <a:srgbClr val="002060"/>
                </a:solidFill>
                <a:cs typeface="Calibri" panose="020F0502020204030204" pitchFamily="34" charset="0"/>
              </a:rPr>
              <a:t> </a:t>
            </a:r>
            <a:endParaRPr lang="nl-NL" altLang="nl-NL" sz="5100" dirty="0"/>
          </a:p>
          <a:p>
            <a:pPr marL="0" marR="0" lvl="0" indent="0" defTabSz="914400" rtl="0" eaLnBrk="0" fontAlgn="base" latinLnBrk="0" hangingPunct="0">
              <a:spcBef>
                <a:spcPct val="0"/>
              </a:spcBef>
              <a:spcAft>
                <a:spcPts val="600"/>
              </a:spcAft>
              <a:buClrTx/>
              <a:buSzTx/>
              <a:buFontTx/>
              <a:buChar char="•"/>
              <a:tabLst/>
            </a:pPr>
            <a:endParaRPr lang="nl-NL" altLang="nl-NL" sz="5100" dirty="0"/>
          </a:p>
          <a:p>
            <a:pPr eaLnBrk="0" fontAlgn="base" hangingPunct="0">
              <a:spcBef>
                <a:spcPct val="0"/>
              </a:spcBef>
              <a:spcAft>
                <a:spcPts val="600"/>
              </a:spcAft>
            </a:pPr>
            <a:endParaRPr lang="nl-NL" sz="2100" dirty="0"/>
          </a:p>
          <a:p>
            <a:pPr marL="0" marR="0" lvl="0" indent="0" defTabSz="914400" rtl="0" eaLnBrk="0" fontAlgn="base" latinLnBrk="0" hangingPunct="0">
              <a:spcBef>
                <a:spcPct val="0"/>
              </a:spcBef>
              <a:spcAft>
                <a:spcPts val="600"/>
              </a:spcAft>
              <a:buClrTx/>
              <a:buSzTx/>
              <a:buNone/>
              <a:tabLst/>
            </a:pPr>
            <a:endParaRPr lang="nl-NL" altLang="nl-NL" sz="2000" b="1" dirty="0"/>
          </a:p>
        </p:txBody>
      </p:sp>
      <p:pic>
        <p:nvPicPr>
          <p:cNvPr id="2" name="Picture 2" descr="Protesten en rellen in coronatijd zijn historisch te verklaren - EW">
            <a:extLst>
              <a:ext uri="{FF2B5EF4-FFF2-40B4-BE49-F238E27FC236}">
                <a16:creationId xmlns:a16="http://schemas.microsoft.com/office/drawing/2014/main" id="{E626A875-617E-EE7F-6A22-B9A8755A3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429" y="4354251"/>
            <a:ext cx="3719091" cy="2223786"/>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tekst, computer, elektronica, Menselijk gezicht&#10;&#10;Automatisch gegenereerde beschrijving">
            <a:extLst>
              <a:ext uri="{FF2B5EF4-FFF2-40B4-BE49-F238E27FC236}">
                <a16:creationId xmlns:a16="http://schemas.microsoft.com/office/drawing/2014/main" id="{3C5448E0-6CB5-DA90-28DC-85D996CF4099}"/>
              </a:ext>
            </a:extLst>
          </p:cNvPr>
          <p:cNvPicPr>
            <a:picLocks noChangeAspect="1"/>
          </p:cNvPicPr>
          <p:nvPr/>
        </p:nvPicPr>
        <p:blipFill>
          <a:blip r:embed="rId5">
            <a:extLst>
              <a:ext uri="{28A0092B-C50C-407E-A947-70E740481C1C}">
                <a14:useLocalDpi xmlns:a14="http://schemas.microsoft.com/office/drawing/2010/main" val="0"/>
              </a:ext>
            </a:extLst>
          </a:blip>
          <a:srcRect l="16707"/>
          <a:stretch/>
        </p:blipFill>
        <p:spPr>
          <a:xfrm>
            <a:off x="5049086" y="294315"/>
            <a:ext cx="3495418" cy="3919928"/>
          </a:xfrm>
          <a:prstGeom prst="rect">
            <a:avLst/>
          </a:prstGeom>
        </p:spPr>
      </p:pic>
    </p:spTree>
    <p:extLst>
      <p:ext uri="{BB962C8B-B14F-4D97-AF65-F5344CB8AC3E}">
        <p14:creationId xmlns:p14="http://schemas.microsoft.com/office/powerpoint/2010/main" val="7851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62C63B7-D302-8496-4C93-8F59C473B3C8}"/>
              </a:ext>
            </a:extLst>
          </p:cNvPr>
          <p:cNvSpPr>
            <a:spLocks noGrp="1"/>
          </p:cNvSpPr>
          <p:nvPr>
            <p:ph type="title"/>
          </p:nvPr>
        </p:nvSpPr>
        <p:spPr>
          <a:xfrm>
            <a:off x="838200" y="365125"/>
            <a:ext cx="8897251" cy="1325563"/>
          </a:xfrm>
        </p:spPr>
        <p:txBody>
          <a:bodyPr/>
          <a:lstStyle/>
          <a:p>
            <a:r>
              <a:rPr lang="en-US" b="1" dirty="0"/>
              <a:t>Research focus</a:t>
            </a:r>
          </a:p>
        </p:txBody>
      </p:sp>
      <p:sp>
        <p:nvSpPr>
          <p:cNvPr id="8" name="Text Placeholder 1">
            <a:extLst>
              <a:ext uri="{FF2B5EF4-FFF2-40B4-BE49-F238E27FC236}">
                <a16:creationId xmlns:a16="http://schemas.microsoft.com/office/drawing/2014/main" id="{53872451-7204-56EB-F095-946AABBAB27D}"/>
              </a:ext>
            </a:extLst>
          </p:cNvPr>
          <p:cNvSpPr txBox="1">
            <a:spLocks noChangeArrowheads="1"/>
          </p:cNvSpPr>
          <p:nvPr/>
        </p:nvSpPr>
        <p:spPr bwMode="auto">
          <a:xfrm>
            <a:off x="838200" y="1845162"/>
            <a:ext cx="6666736" cy="36865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ts val="600"/>
              </a:spcAft>
              <a:buFontTx/>
              <a:buChar char="•"/>
            </a:pPr>
            <a:r>
              <a:rPr lang="en-US" sz="2400" dirty="0"/>
              <a:t>Do separate biomedical and socio-economic advice have different characteristics? </a:t>
            </a:r>
          </a:p>
          <a:p>
            <a:pPr marL="0" indent="0" eaLnBrk="0" fontAlgn="base" hangingPunct="0">
              <a:spcBef>
                <a:spcPct val="0"/>
              </a:spcBef>
              <a:spcAft>
                <a:spcPts val="600"/>
              </a:spcAft>
              <a:buNone/>
            </a:pPr>
            <a:endParaRPr lang="en-US" sz="2400" dirty="0"/>
          </a:p>
          <a:p>
            <a:pPr marL="0" indent="0" eaLnBrk="0" fontAlgn="base" hangingPunct="0">
              <a:spcBef>
                <a:spcPct val="0"/>
              </a:spcBef>
              <a:spcAft>
                <a:spcPts val="600"/>
              </a:spcAft>
              <a:buFontTx/>
              <a:buChar char="•"/>
            </a:pPr>
            <a:r>
              <a:rPr lang="en-US" sz="2400" dirty="0"/>
              <a:t>Can conflicting characteristics be resolved in integrated advice?</a:t>
            </a:r>
          </a:p>
          <a:p>
            <a:pPr marL="0" indent="0" eaLnBrk="0" fontAlgn="base" hangingPunct="0">
              <a:spcBef>
                <a:spcPct val="0"/>
              </a:spcBef>
              <a:spcAft>
                <a:spcPts val="600"/>
              </a:spcAft>
              <a:buFontTx/>
              <a:buChar char="•"/>
            </a:pPr>
            <a:endParaRPr lang="en-US" sz="2400" dirty="0"/>
          </a:p>
          <a:p>
            <a:pPr marL="0" indent="0" eaLnBrk="0" fontAlgn="base" hangingPunct="0">
              <a:spcBef>
                <a:spcPct val="0"/>
              </a:spcBef>
              <a:spcAft>
                <a:spcPts val="600"/>
              </a:spcAft>
              <a:buFontTx/>
              <a:buChar char="•"/>
            </a:pPr>
            <a:r>
              <a:rPr lang="en-US" sz="2400" dirty="0"/>
              <a:t>What are the biomedical, social, economic and domain-overarching knowledge and know-how gaps in HPAI pandemic preparedness?</a:t>
            </a:r>
          </a:p>
          <a:p>
            <a:pPr marL="0" indent="0" eaLnBrk="0" fontAlgn="base" hangingPunct="0">
              <a:spcBef>
                <a:spcPct val="0"/>
              </a:spcBef>
              <a:spcAft>
                <a:spcPts val="600"/>
              </a:spcAft>
              <a:buFontTx/>
              <a:buChar char="•"/>
            </a:pPr>
            <a:endParaRPr lang="en-US" altLang="nl-NL" sz="2000" dirty="0"/>
          </a:p>
          <a:p>
            <a:pPr marL="0" indent="0" eaLnBrk="0" fontAlgn="base" hangingPunct="0">
              <a:spcBef>
                <a:spcPct val="0"/>
              </a:spcBef>
              <a:spcAft>
                <a:spcPts val="600"/>
              </a:spcAft>
              <a:buFontTx/>
              <a:buChar char="•"/>
            </a:pPr>
            <a:endParaRPr lang="en-US" altLang="nl-NL" sz="2000" dirty="0"/>
          </a:p>
          <a:p>
            <a:pPr marL="0" indent="0" eaLnBrk="0" fontAlgn="base" hangingPunct="0">
              <a:spcBef>
                <a:spcPct val="0"/>
              </a:spcBef>
              <a:spcAft>
                <a:spcPts val="600"/>
              </a:spcAft>
              <a:buFontTx/>
              <a:buChar char="•"/>
            </a:pPr>
            <a:endParaRPr lang="nl-NL" altLang="nl-NL" sz="2000" dirty="0"/>
          </a:p>
          <a:p>
            <a:pPr marL="0" indent="0" eaLnBrk="0" fontAlgn="base" hangingPunct="0">
              <a:spcBef>
                <a:spcPct val="0"/>
              </a:spcBef>
              <a:spcAft>
                <a:spcPts val="600"/>
              </a:spcAft>
              <a:buFontTx/>
              <a:buChar char="•"/>
            </a:pPr>
            <a:endParaRPr lang="nl-NL" altLang="nl-NL" sz="2000" dirty="0"/>
          </a:p>
          <a:p>
            <a:pPr eaLnBrk="0" fontAlgn="base" hangingPunct="0">
              <a:spcBef>
                <a:spcPct val="0"/>
              </a:spcBef>
              <a:spcAft>
                <a:spcPts val="600"/>
              </a:spcAft>
            </a:pPr>
            <a:endParaRPr lang="nl-NL" sz="2100" dirty="0"/>
          </a:p>
          <a:p>
            <a:pPr marL="0" indent="0" eaLnBrk="0" fontAlgn="base" hangingPunct="0">
              <a:spcBef>
                <a:spcPct val="0"/>
              </a:spcBef>
              <a:spcAft>
                <a:spcPts val="600"/>
              </a:spcAft>
              <a:buFont typeface="Arial" panose="020B0604020202020204" pitchFamily="34" charset="0"/>
              <a:buNone/>
            </a:pPr>
            <a:endParaRPr lang="nl-NL" altLang="nl-NL" sz="2000" b="1" dirty="0"/>
          </a:p>
        </p:txBody>
      </p:sp>
      <p:grpSp>
        <p:nvGrpSpPr>
          <p:cNvPr id="16" name="Groep 15">
            <a:extLst>
              <a:ext uri="{FF2B5EF4-FFF2-40B4-BE49-F238E27FC236}">
                <a16:creationId xmlns:a16="http://schemas.microsoft.com/office/drawing/2014/main" id="{53B958FF-9583-9C99-E683-B536A5A920FA}"/>
              </a:ext>
            </a:extLst>
          </p:cNvPr>
          <p:cNvGrpSpPr/>
          <p:nvPr/>
        </p:nvGrpSpPr>
        <p:grpSpPr>
          <a:xfrm>
            <a:off x="7583588" y="5294440"/>
            <a:ext cx="4801813" cy="860813"/>
            <a:chOff x="6421244" y="5673864"/>
            <a:chExt cx="4801813" cy="860813"/>
          </a:xfrm>
        </p:grpSpPr>
        <p:grpSp>
          <p:nvGrpSpPr>
            <p:cNvPr id="13" name="Groep 12">
              <a:extLst>
                <a:ext uri="{FF2B5EF4-FFF2-40B4-BE49-F238E27FC236}">
                  <a16:creationId xmlns:a16="http://schemas.microsoft.com/office/drawing/2014/main" id="{E497C6E9-B573-DF74-E585-0CCDDF841E0F}"/>
                </a:ext>
              </a:extLst>
            </p:cNvPr>
            <p:cNvGrpSpPr/>
            <p:nvPr/>
          </p:nvGrpSpPr>
          <p:grpSpPr>
            <a:xfrm>
              <a:off x="6421244" y="5673864"/>
              <a:ext cx="4533144" cy="860813"/>
              <a:chOff x="6421244" y="5673864"/>
              <a:chExt cx="4533144" cy="860813"/>
            </a:xfrm>
          </p:grpSpPr>
          <p:pic>
            <p:nvPicPr>
              <p:cNvPr id="9" name="Afbeelding 8" descr="Afbeelding met tekst, schermopname, Lettertype, lijn&#10;&#10;Automatisch gegenereerde beschrijving">
                <a:extLst>
                  <a:ext uri="{FF2B5EF4-FFF2-40B4-BE49-F238E27FC236}">
                    <a16:creationId xmlns:a16="http://schemas.microsoft.com/office/drawing/2014/main" id="{627BF276-A5A8-5E7F-C32D-00050BCB7B70}"/>
                  </a:ext>
                </a:extLst>
              </p:cNvPr>
              <p:cNvPicPr>
                <a:picLocks noChangeAspect="1"/>
              </p:cNvPicPr>
              <p:nvPr/>
            </p:nvPicPr>
            <p:blipFill>
              <a:blip r:embed="rId3">
                <a:extLst>
                  <a:ext uri="{28A0092B-C50C-407E-A947-70E740481C1C}">
                    <a14:useLocalDpi xmlns:a14="http://schemas.microsoft.com/office/drawing/2010/main" val="0"/>
                  </a:ext>
                </a:extLst>
              </a:blip>
              <a:srcRect t="64216" b="5566"/>
              <a:stretch/>
            </p:blipFill>
            <p:spPr>
              <a:xfrm>
                <a:off x="6421244" y="5673864"/>
                <a:ext cx="4533144" cy="300914"/>
              </a:xfrm>
              <a:prstGeom prst="rect">
                <a:avLst/>
              </a:prstGeom>
            </p:spPr>
          </p:pic>
          <p:pic>
            <p:nvPicPr>
              <p:cNvPr id="10" name="Afbeelding 9" descr="Afbeelding met tekst, schermopname, Lettertype, lijn&#10;&#10;Automatisch gegenereerde beschrijving">
                <a:extLst>
                  <a:ext uri="{FF2B5EF4-FFF2-40B4-BE49-F238E27FC236}">
                    <a16:creationId xmlns:a16="http://schemas.microsoft.com/office/drawing/2014/main" id="{542DF097-64F0-F8F2-1EFA-72123B2E40B9}"/>
                  </a:ext>
                </a:extLst>
              </p:cNvPr>
              <p:cNvPicPr>
                <a:picLocks noChangeAspect="1"/>
              </p:cNvPicPr>
              <p:nvPr/>
            </p:nvPicPr>
            <p:blipFill>
              <a:blip r:embed="rId3">
                <a:extLst>
                  <a:ext uri="{28A0092B-C50C-407E-A947-70E740481C1C}">
                    <a14:useLocalDpi xmlns:a14="http://schemas.microsoft.com/office/drawing/2010/main" val="0"/>
                  </a:ext>
                </a:extLst>
              </a:blip>
              <a:srcRect t="64216" b="5566"/>
              <a:stretch/>
            </p:blipFill>
            <p:spPr>
              <a:xfrm>
                <a:off x="6421244" y="5974778"/>
                <a:ext cx="4533144" cy="300914"/>
              </a:xfrm>
              <a:prstGeom prst="rect">
                <a:avLst/>
              </a:prstGeom>
            </p:spPr>
          </p:pic>
          <p:pic>
            <p:nvPicPr>
              <p:cNvPr id="11" name="Afbeelding 10" descr="Afbeelding met tekst, schermopname, Lettertype, lijn&#10;&#10;Automatisch gegenereerde beschrijving">
                <a:extLst>
                  <a:ext uri="{FF2B5EF4-FFF2-40B4-BE49-F238E27FC236}">
                    <a16:creationId xmlns:a16="http://schemas.microsoft.com/office/drawing/2014/main" id="{E0AABF40-FF84-68F2-A219-D7668D3AE65F}"/>
                  </a:ext>
                </a:extLst>
              </p:cNvPr>
              <p:cNvPicPr>
                <a:picLocks noChangeAspect="1"/>
              </p:cNvPicPr>
              <p:nvPr/>
            </p:nvPicPr>
            <p:blipFill>
              <a:blip r:embed="rId3">
                <a:extLst>
                  <a:ext uri="{28A0092B-C50C-407E-A947-70E740481C1C}">
                    <a14:useLocalDpi xmlns:a14="http://schemas.microsoft.com/office/drawing/2010/main" val="0"/>
                  </a:ext>
                </a:extLst>
              </a:blip>
              <a:srcRect t="64216" b="5566"/>
              <a:stretch/>
            </p:blipFill>
            <p:spPr>
              <a:xfrm>
                <a:off x="6421244" y="6233763"/>
                <a:ext cx="4533144" cy="300914"/>
              </a:xfrm>
              <a:prstGeom prst="rect">
                <a:avLst/>
              </a:prstGeom>
            </p:spPr>
          </p:pic>
        </p:grpSp>
        <p:sp>
          <p:nvSpPr>
            <p:cNvPr id="14" name="Tekstvak 13">
              <a:extLst>
                <a:ext uri="{FF2B5EF4-FFF2-40B4-BE49-F238E27FC236}">
                  <a16:creationId xmlns:a16="http://schemas.microsoft.com/office/drawing/2014/main" id="{C2FE5F01-6FFD-0AD1-3BB7-5B5D86EAAEA4}"/>
                </a:ext>
              </a:extLst>
            </p:cNvPr>
            <p:cNvSpPr txBox="1"/>
            <p:nvPr/>
          </p:nvSpPr>
          <p:spPr>
            <a:xfrm>
              <a:off x="9509760" y="5678822"/>
              <a:ext cx="1410712" cy="261610"/>
            </a:xfrm>
            <a:prstGeom prst="rect">
              <a:avLst/>
            </a:prstGeom>
            <a:noFill/>
          </p:spPr>
          <p:txBody>
            <a:bodyPr wrap="square" rtlCol="0">
              <a:spAutoFit/>
            </a:bodyPr>
            <a:lstStyle/>
            <a:p>
              <a:r>
                <a:rPr lang="nl-NL" sz="1100" i="1" dirty="0">
                  <a:solidFill>
                    <a:schemeClr val="bg2">
                      <a:lumMod val="10000"/>
                    </a:schemeClr>
                  </a:solidFill>
                  <a:latin typeface="Avenir Light" panose="020B0402020203020204" pitchFamily="34" charset="77"/>
                </a:rPr>
                <a:t>5 December 2024</a:t>
              </a:r>
            </a:p>
          </p:txBody>
        </p:sp>
        <p:sp>
          <p:nvSpPr>
            <p:cNvPr id="15" name="Tekstvak 14">
              <a:extLst>
                <a:ext uri="{FF2B5EF4-FFF2-40B4-BE49-F238E27FC236}">
                  <a16:creationId xmlns:a16="http://schemas.microsoft.com/office/drawing/2014/main" id="{6C297851-F6ED-3FE8-7474-FC2D84867389}"/>
                </a:ext>
              </a:extLst>
            </p:cNvPr>
            <p:cNvSpPr txBox="1"/>
            <p:nvPr/>
          </p:nvSpPr>
          <p:spPr>
            <a:xfrm>
              <a:off x="6579334" y="5901618"/>
              <a:ext cx="4643723" cy="369332"/>
            </a:xfrm>
            <a:prstGeom prst="rect">
              <a:avLst/>
            </a:prstGeom>
            <a:noFill/>
          </p:spPr>
          <p:txBody>
            <a:bodyPr wrap="square" rtlCol="0">
              <a:spAutoFit/>
            </a:bodyPr>
            <a:lstStyle/>
            <a:p>
              <a:r>
                <a:rPr lang="nl-NL" b="1" dirty="0">
                  <a:solidFill>
                    <a:srgbClr val="4776B4"/>
                  </a:solidFill>
                  <a:latin typeface="Arial" panose="020B0604020202020204" pitchFamily="34" charset="0"/>
                  <a:cs typeface="Arial" panose="020B0604020202020204" pitchFamily="34" charset="0"/>
                </a:rPr>
                <a:t>58</a:t>
              </a:r>
              <a:r>
                <a:rPr lang="nl-NL" dirty="0">
                  <a:latin typeface="Arial" panose="020B0604020202020204" pitchFamily="34" charset="0"/>
                  <a:cs typeface="Arial" panose="020B0604020202020204" pitchFamily="34" charset="0"/>
                </a:rPr>
                <a:t> </a:t>
              </a:r>
              <a:r>
                <a:rPr lang="nl-NL" sz="1100" dirty="0" err="1">
                  <a:solidFill>
                    <a:srgbClr val="212121"/>
                  </a:solidFill>
                  <a:latin typeface="Arial" panose="020B0604020202020204" pitchFamily="34" charset="0"/>
                  <a:cs typeface="Arial" panose="020B0604020202020204" pitchFamily="34" charset="0"/>
                </a:rPr>
                <a:t>Confirmed</a:t>
              </a:r>
              <a:r>
                <a:rPr lang="nl-NL" sz="1100" dirty="0">
                  <a:solidFill>
                    <a:srgbClr val="212121"/>
                  </a:solidFill>
                  <a:latin typeface="Arial" panose="020B0604020202020204" pitchFamily="34" charset="0"/>
                  <a:cs typeface="Arial" panose="020B0604020202020204" pitchFamily="34" charset="0"/>
                </a:rPr>
                <a:t> Total </a:t>
              </a:r>
              <a:r>
                <a:rPr lang="nl-NL" sz="1100" dirty="0" err="1">
                  <a:solidFill>
                    <a:srgbClr val="212121"/>
                  </a:solidFill>
                  <a:latin typeface="Arial" panose="020B0604020202020204" pitchFamily="34" charset="0"/>
                  <a:cs typeface="Arial" panose="020B0604020202020204" pitchFamily="34" charset="0"/>
                </a:rPr>
                <a:t>Reported</a:t>
              </a:r>
              <a:r>
                <a:rPr lang="nl-NL" sz="1100" dirty="0">
                  <a:solidFill>
                    <a:srgbClr val="212121"/>
                  </a:solidFill>
                  <a:latin typeface="Arial" panose="020B0604020202020204" pitchFamily="34" charset="0"/>
                  <a:cs typeface="Arial" panose="020B0604020202020204" pitchFamily="34" charset="0"/>
                </a:rPr>
                <a:t> Human Cases in </a:t>
              </a:r>
              <a:r>
                <a:rPr lang="nl-NL" sz="1100" dirty="0" err="1">
                  <a:solidFill>
                    <a:srgbClr val="212121"/>
                  </a:solidFill>
                  <a:latin typeface="Arial" panose="020B0604020202020204" pitchFamily="34" charset="0"/>
                  <a:cs typeface="Arial" panose="020B0604020202020204" pitchFamily="34" charset="0"/>
                </a:rPr>
                <a:t>the</a:t>
              </a:r>
              <a:r>
                <a:rPr lang="nl-NL" sz="1100" dirty="0">
                  <a:solidFill>
                    <a:srgbClr val="212121"/>
                  </a:solidFill>
                  <a:latin typeface="Arial" panose="020B0604020202020204" pitchFamily="34" charset="0"/>
                  <a:cs typeface="Arial" panose="020B0604020202020204" pitchFamily="34" charset="0"/>
                </a:rPr>
                <a:t> United </a:t>
              </a:r>
              <a:r>
                <a:rPr lang="nl-NL" sz="1100" dirty="0" err="1">
                  <a:solidFill>
                    <a:srgbClr val="212121"/>
                  </a:solidFill>
                  <a:latin typeface="Arial" panose="020B0604020202020204" pitchFamily="34" charset="0"/>
                  <a:cs typeface="Arial" panose="020B0604020202020204" pitchFamily="34" charset="0"/>
                </a:rPr>
                <a:t>States</a:t>
              </a:r>
              <a:endParaRPr lang="nl-NL" sz="1100" dirty="0">
                <a:solidFill>
                  <a:srgbClr val="212121"/>
                </a:solidFill>
                <a:latin typeface="Arial" panose="020B0604020202020204" pitchFamily="34" charset="0"/>
                <a:cs typeface="Arial" panose="020B0604020202020204" pitchFamily="34" charset="0"/>
              </a:endParaRPr>
            </a:p>
          </p:txBody>
        </p:sp>
      </p:grpSp>
      <p:pic>
        <p:nvPicPr>
          <p:cNvPr id="6" name="Afbeelding 5" descr="Afbeelding met tekst, schermopname, Lettertype, Elektrisch blauw&#10;&#10;Automatisch gegenereerde beschrijving">
            <a:extLst>
              <a:ext uri="{FF2B5EF4-FFF2-40B4-BE49-F238E27FC236}">
                <a16:creationId xmlns:a16="http://schemas.microsoft.com/office/drawing/2014/main" id="{FB91A593-9D2C-6E01-6290-90F030BA3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801" y="3952709"/>
            <a:ext cx="3713300" cy="1175037"/>
          </a:xfrm>
          <a:prstGeom prst="rect">
            <a:avLst/>
          </a:prstGeom>
          <a:ln>
            <a:solidFill>
              <a:srgbClr val="002060"/>
            </a:solidFill>
          </a:ln>
        </p:spPr>
      </p:pic>
      <p:pic>
        <p:nvPicPr>
          <p:cNvPr id="7" name="Afbeelding 6">
            <a:extLst>
              <a:ext uri="{FF2B5EF4-FFF2-40B4-BE49-F238E27FC236}">
                <a16:creationId xmlns:a16="http://schemas.microsoft.com/office/drawing/2014/main" id="{D8B57BAF-C65A-266C-086A-E60AFA19C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9156" y="150479"/>
            <a:ext cx="4491243" cy="3427655"/>
          </a:xfrm>
          <a:prstGeom prst="rect">
            <a:avLst/>
          </a:prstGeom>
        </p:spPr>
      </p:pic>
    </p:spTree>
    <p:extLst>
      <p:ext uri="{BB962C8B-B14F-4D97-AF65-F5344CB8AC3E}">
        <p14:creationId xmlns:p14="http://schemas.microsoft.com/office/powerpoint/2010/main" val="9980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1C17-D98D-66D0-07E7-A7B6A953DB59}"/>
              </a:ext>
            </a:extLst>
          </p:cNvPr>
          <p:cNvSpPr>
            <a:spLocks noGrp="1"/>
          </p:cNvSpPr>
          <p:nvPr>
            <p:ph type="title"/>
          </p:nvPr>
        </p:nvSpPr>
        <p:spPr>
          <a:xfrm>
            <a:off x="838200" y="365125"/>
            <a:ext cx="8897251" cy="1325563"/>
          </a:xfrm>
        </p:spPr>
        <p:txBody>
          <a:bodyPr anchor="ctr">
            <a:normAutofit/>
          </a:bodyPr>
          <a:lstStyle/>
          <a:p>
            <a:r>
              <a:rPr lang="nl-NL" b="1" kern="1200" dirty="0" err="1"/>
              <a:t>Simulation</a:t>
            </a:r>
            <a:r>
              <a:rPr lang="nl-NL" b="1" kern="1200" dirty="0"/>
              <a:t> design &amp; </a:t>
            </a:r>
            <a:r>
              <a:rPr lang="nl-NL" b="1" kern="1200" dirty="0" err="1"/>
              <a:t>methods</a:t>
            </a:r>
            <a:endParaRPr lang="nl-NL" b="1" dirty="0"/>
          </a:p>
        </p:txBody>
      </p:sp>
      <p:sp>
        <p:nvSpPr>
          <p:cNvPr id="3" name="Content Placeholder 2">
            <a:extLst>
              <a:ext uri="{FF2B5EF4-FFF2-40B4-BE49-F238E27FC236}">
                <a16:creationId xmlns:a16="http://schemas.microsoft.com/office/drawing/2014/main" id="{102E91B1-AF23-7894-806B-ECEA4C2E68CE}"/>
              </a:ext>
            </a:extLst>
          </p:cNvPr>
          <p:cNvSpPr>
            <a:spLocks noGrp="1"/>
          </p:cNvSpPr>
          <p:nvPr>
            <p:ph sz="half" idx="1"/>
          </p:nvPr>
        </p:nvSpPr>
        <p:spPr>
          <a:xfrm>
            <a:off x="838200" y="1825625"/>
            <a:ext cx="6172200" cy="4485234"/>
          </a:xfrm>
        </p:spPr>
        <p:txBody>
          <a:bodyPr>
            <a:normAutofit lnSpcReduction="10000"/>
          </a:bodyPr>
          <a:lstStyle/>
          <a:p>
            <a:pPr marL="0" indent="0">
              <a:buNone/>
            </a:pPr>
            <a:r>
              <a:rPr lang="nl-NL" sz="2000" b="1" dirty="0" err="1"/>
              <a:t>Preparation</a:t>
            </a:r>
            <a:r>
              <a:rPr lang="nl-NL" sz="2000" b="1" dirty="0"/>
              <a:t>:</a:t>
            </a:r>
          </a:p>
          <a:p>
            <a:r>
              <a:rPr lang="nl-NL" sz="2000" dirty="0" err="1"/>
              <a:t>Literature</a:t>
            </a:r>
            <a:r>
              <a:rPr lang="nl-NL" sz="2000" dirty="0"/>
              <a:t> review (</a:t>
            </a:r>
            <a:r>
              <a:rPr lang="nl-NL" sz="2000" dirty="0" err="1"/>
              <a:t>scientific</a:t>
            </a:r>
            <a:r>
              <a:rPr lang="nl-NL" sz="2000" dirty="0"/>
              <a:t> </a:t>
            </a:r>
            <a:r>
              <a:rPr lang="nl-NL" sz="2000" dirty="0" err="1"/>
              <a:t>and</a:t>
            </a:r>
            <a:r>
              <a:rPr lang="nl-NL" sz="2000" dirty="0"/>
              <a:t> </a:t>
            </a:r>
            <a:r>
              <a:rPr lang="nl-NL" sz="2000" dirty="0" err="1"/>
              <a:t>grey</a:t>
            </a:r>
            <a:r>
              <a:rPr lang="nl-NL" sz="2000" dirty="0"/>
              <a:t> </a:t>
            </a:r>
            <a:r>
              <a:rPr lang="nl-NL" sz="2000" dirty="0" err="1"/>
              <a:t>literature</a:t>
            </a:r>
            <a:r>
              <a:rPr lang="nl-NL" sz="2000" dirty="0"/>
              <a:t>)</a:t>
            </a:r>
          </a:p>
          <a:p>
            <a:r>
              <a:rPr lang="nl-NL" sz="2000" dirty="0"/>
              <a:t>Interviews </a:t>
            </a:r>
            <a:r>
              <a:rPr lang="nl-NL" sz="2000" dirty="0" err="1"/>
              <a:t>with</a:t>
            </a:r>
            <a:r>
              <a:rPr lang="nl-NL" sz="2000" dirty="0"/>
              <a:t> 30+ experts </a:t>
            </a:r>
            <a:r>
              <a:rPr lang="nl-NL" sz="2000" dirty="0" err="1"/>
              <a:t>from</a:t>
            </a:r>
            <a:r>
              <a:rPr lang="nl-NL" sz="2000" dirty="0"/>
              <a:t> </a:t>
            </a:r>
            <a:r>
              <a:rPr lang="nl-NL" sz="2000" dirty="0" err="1"/>
              <a:t>biomedical</a:t>
            </a:r>
            <a:r>
              <a:rPr lang="nl-NL" sz="2000" dirty="0"/>
              <a:t>, </a:t>
            </a:r>
            <a:r>
              <a:rPr lang="nl-NL" sz="2000" dirty="0" err="1"/>
              <a:t>social</a:t>
            </a:r>
            <a:r>
              <a:rPr lang="nl-NL" sz="2000" dirty="0"/>
              <a:t> </a:t>
            </a:r>
            <a:r>
              <a:rPr lang="nl-NL" sz="2000" dirty="0" err="1"/>
              <a:t>sciences</a:t>
            </a:r>
            <a:r>
              <a:rPr lang="nl-NL" sz="2000" dirty="0"/>
              <a:t> </a:t>
            </a:r>
            <a:r>
              <a:rPr lang="nl-NL" sz="2000" dirty="0" err="1"/>
              <a:t>and</a:t>
            </a:r>
            <a:r>
              <a:rPr lang="nl-NL" sz="2000" dirty="0"/>
              <a:t> </a:t>
            </a:r>
            <a:r>
              <a:rPr lang="nl-NL" sz="2000" dirty="0" err="1"/>
              <a:t>economic</a:t>
            </a:r>
            <a:r>
              <a:rPr lang="nl-NL" sz="2000" dirty="0"/>
              <a:t> disciplines </a:t>
            </a:r>
          </a:p>
          <a:p>
            <a:pPr marL="0" indent="0" defTabSz="827501" hangingPunct="0">
              <a:buNone/>
            </a:pPr>
            <a:endParaRPr lang="en-US" sz="2000" dirty="0">
              <a:effectLst/>
            </a:endParaRPr>
          </a:p>
          <a:p>
            <a:pPr marL="0" indent="0" defTabSz="827501" hangingPunct="0">
              <a:buNone/>
            </a:pPr>
            <a:r>
              <a:rPr lang="en-US" sz="2000" b="1" dirty="0"/>
              <a:t>Two simulation exercises </a:t>
            </a:r>
            <a:endParaRPr lang="en-US" sz="2000" dirty="0">
              <a:effectLst/>
            </a:endParaRPr>
          </a:p>
          <a:p>
            <a:pPr marL="0" indent="0" defTabSz="827501" hangingPunct="0">
              <a:buNone/>
            </a:pPr>
            <a:r>
              <a:rPr lang="en-US" sz="2000" dirty="0">
                <a:effectLst/>
              </a:rPr>
              <a:t> 20-23 Dutch experts from </a:t>
            </a:r>
            <a:r>
              <a:rPr lang="en-US" sz="2000" dirty="0"/>
              <a:t>biomedicine, social and </a:t>
            </a:r>
            <a:r>
              <a:rPr lang="en-US" sz="2000" dirty="0" err="1"/>
              <a:t>behavioural</a:t>
            </a:r>
            <a:r>
              <a:rPr lang="en-US" sz="2000" dirty="0"/>
              <a:t> sciences and economics</a:t>
            </a:r>
          </a:p>
          <a:p>
            <a:pPr marL="171450" indent="-171450" defTabSz="827501" hangingPunct="0">
              <a:buFont typeface="Arial" panose="020B0604020202020204" pitchFamily="34" charset="0"/>
              <a:buChar char="•"/>
            </a:pPr>
            <a:r>
              <a:rPr lang="en-US" sz="2000" dirty="0">
                <a:effectLst/>
              </a:rPr>
              <a:t>April 17: Large-scale outbreak of Avian Influenza among poultry and pig farms in the Netherlands with first human cases</a:t>
            </a:r>
          </a:p>
          <a:p>
            <a:pPr marL="171450" indent="-171450" defTabSz="827501" hangingPunct="0">
              <a:buFont typeface="Arial" panose="020B0604020202020204" pitchFamily="34" charset="0"/>
              <a:buChar char="•"/>
            </a:pPr>
            <a:r>
              <a:rPr lang="en-US" sz="2000" dirty="0">
                <a:effectLst/>
              </a:rPr>
              <a:t>May 24: Large-scale outbreak of Avian Influenza with human-to-human transmission (mainly those &lt;30yrs affected), including transmission in schools</a:t>
            </a:r>
          </a:p>
          <a:p>
            <a:pPr marL="0" indent="0" defTabSz="827501" hangingPunct="0">
              <a:buNone/>
            </a:pPr>
            <a:endParaRPr lang="en-US" sz="1500" dirty="0"/>
          </a:p>
        </p:txBody>
      </p:sp>
      <p:pic>
        <p:nvPicPr>
          <p:cNvPr id="6" name="Afbeelding 5" descr="Afbeelding met diagram, lijn, origami, ontwerp&#10;&#10;Automatisch gegenereerde beschrijving">
            <a:extLst>
              <a:ext uri="{FF2B5EF4-FFF2-40B4-BE49-F238E27FC236}">
                <a16:creationId xmlns:a16="http://schemas.microsoft.com/office/drawing/2014/main" id="{34933631-96F6-AFAF-0555-935F74BD8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071149"/>
            <a:ext cx="5181600" cy="3860290"/>
          </a:xfrm>
          <a:prstGeom prst="rect">
            <a:avLst/>
          </a:prstGeom>
          <a:noFill/>
        </p:spPr>
      </p:pic>
    </p:spTree>
    <p:extLst>
      <p:ext uri="{BB962C8B-B14F-4D97-AF65-F5344CB8AC3E}">
        <p14:creationId xmlns:p14="http://schemas.microsoft.com/office/powerpoint/2010/main" val="78233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10" descr="Afbeelding met tafel&#10;&#10;Automatisch gegenereerde beschrijving">
            <a:extLst>
              <a:ext uri="{FF2B5EF4-FFF2-40B4-BE49-F238E27FC236}">
                <a16:creationId xmlns:a16="http://schemas.microsoft.com/office/drawing/2014/main" id="{AB3D8527-EBA1-439E-38F7-0F244045752B}"/>
              </a:ext>
            </a:extLst>
          </p:cNvPr>
          <p:cNvPicPr/>
          <p:nvPr/>
        </p:nvPicPr>
        <p:blipFill>
          <a:blip r:embed="rId2" cstate="print">
            <a:extLst>
              <a:ext uri="{28A0092B-C50C-407E-A947-70E740481C1C}">
                <a14:useLocalDpi xmlns:a14="http://schemas.microsoft.com/office/drawing/2010/main" val="0"/>
              </a:ext>
            </a:extLst>
          </a:blip>
          <a:srcRect r="5095"/>
          <a:stretch/>
        </p:blipFill>
        <p:spPr>
          <a:xfrm>
            <a:off x="1828800" y="0"/>
            <a:ext cx="10081548" cy="6254347"/>
          </a:xfrm>
          <a:prstGeom prst="rect">
            <a:avLst/>
          </a:prstGeom>
          <a:noFill/>
        </p:spPr>
      </p:pic>
      <p:sp>
        <p:nvSpPr>
          <p:cNvPr id="2" name="Tekstvak 1">
            <a:extLst>
              <a:ext uri="{FF2B5EF4-FFF2-40B4-BE49-F238E27FC236}">
                <a16:creationId xmlns:a16="http://schemas.microsoft.com/office/drawing/2014/main" id="{743380EF-DD83-1562-8382-765932F8BA71}"/>
              </a:ext>
            </a:extLst>
          </p:cNvPr>
          <p:cNvSpPr txBox="1"/>
          <p:nvPr/>
        </p:nvSpPr>
        <p:spPr>
          <a:xfrm>
            <a:off x="540014" y="6254348"/>
            <a:ext cx="11454872" cy="307777"/>
          </a:xfrm>
          <a:prstGeom prst="rect">
            <a:avLst/>
          </a:prstGeom>
          <a:noFill/>
        </p:spPr>
        <p:txBody>
          <a:bodyPr wrap="square" rtlCol="0">
            <a:spAutoFit/>
          </a:bodyPr>
          <a:lstStyle/>
          <a:p>
            <a:r>
              <a:rPr lang="nl-NL" sz="1400" i="1" dirty="0">
                <a:solidFill>
                  <a:srgbClr val="002060"/>
                </a:solidFill>
              </a:rPr>
              <a:t>Source: </a:t>
            </a:r>
            <a:r>
              <a:rPr lang="en-US" sz="1400" i="1" kern="100" dirty="0">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WHO. Pandemic influenza preparedness and response</a:t>
            </a:r>
            <a:r>
              <a:rPr lang="en-US" sz="1400" i="1" kern="1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i="1" kern="100" dirty="0">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 a WHO guidance document, 2009</a:t>
            </a:r>
            <a:endParaRPr lang="nl-NL" sz="1400"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Pijl links 2">
            <a:extLst>
              <a:ext uri="{FF2B5EF4-FFF2-40B4-BE49-F238E27FC236}">
                <a16:creationId xmlns:a16="http://schemas.microsoft.com/office/drawing/2014/main" id="{372B1881-0092-82DB-B4B5-7D0645C68445}"/>
              </a:ext>
            </a:extLst>
          </p:cNvPr>
          <p:cNvSpPr/>
          <p:nvPr/>
        </p:nvSpPr>
        <p:spPr>
          <a:xfrm>
            <a:off x="540014" y="159730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links 3">
            <a:extLst>
              <a:ext uri="{FF2B5EF4-FFF2-40B4-BE49-F238E27FC236}">
                <a16:creationId xmlns:a16="http://schemas.microsoft.com/office/drawing/2014/main" id="{6BBCD8C2-4BF0-ECBA-BFBB-7B7D70138118}"/>
              </a:ext>
            </a:extLst>
          </p:cNvPr>
          <p:cNvSpPr/>
          <p:nvPr/>
        </p:nvSpPr>
        <p:spPr>
          <a:xfrm>
            <a:off x="540014" y="3313253"/>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705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8CE495D9-1ECB-C370-6902-7B6140DA9DD8}"/>
              </a:ext>
            </a:extLst>
          </p:cNvPr>
          <p:cNvGrpSpPr/>
          <p:nvPr/>
        </p:nvGrpSpPr>
        <p:grpSpPr>
          <a:xfrm>
            <a:off x="6457967" y="299803"/>
            <a:ext cx="5548033" cy="5101725"/>
            <a:chOff x="7505700" y="1804988"/>
            <a:chExt cx="4310869" cy="3970392"/>
          </a:xfrm>
        </p:grpSpPr>
        <p:pic>
          <p:nvPicPr>
            <p:cNvPr id="5" name="Afbeelding 1" descr="Afbeelding met tekst, schermopname, diagram, Lettertype&#10;&#10;Automatisch gegenereerde beschrijving">
              <a:extLst>
                <a:ext uri="{FF2B5EF4-FFF2-40B4-BE49-F238E27FC236}">
                  <a16:creationId xmlns:a16="http://schemas.microsoft.com/office/drawing/2014/main" id="{35AAA8BD-D8F2-AD66-52D2-824538A68BA9}"/>
                </a:ext>
              </a:extLst>
            </p:cNvPr>
            <p:cNvPicPr>
              <a:picLocks noChangeAspect="1"/>
            </p:cNvPicPr>
            <p:nvPr/>
          </p:nvPicPr>
          <p:blipFill>
            <a:blip r:embed="rId3" cstate="print">
              <a:extLst>
                <a:ext uri="{28A0092B-C50C-407E-A947-70E740481C1C}">
                  <a14:useLocalDpi xmlns:a14="http://schemas.microsoft.com/office/drawing/2010/main" val="0"/>
                </a:ext>
              </a:extLst>
            </a:blip>
            <a:srcRect l="27509"/>
            <a:stretch/>
          </p:blipFill>
          <p:spPr>
            <a:xfrm>
              <a:off x="7505700" y="1804988"/>
              <a:ext cx="4310869" cy="3970392"/>
            </a:xfrm>
            <a:prstGeom prst="rect">
              <a:avLst/>
            </a:prstGeom>
          </p:spPr>
        </p:pic>
        <p:sp>
          <p:nvSpPr>
            <p:cNvPr id="6" name="Rechthoek 5">
              <a:extLst>
                <a:ext uri="{FF2B5EF4-FFF2-40B4-BE49-F238E27FC236}">
                  <a16:creationId xmlns:a16="http://schemas.microsoft.com/office/drawing/2014/main" id="{C08B51C6-DE79-CEF9-5EB1-F2D4855E19C3}"/>
                </a:ext>
              </a:extLst>
            </p:cNvPr>
            <p:cNvSpPr/>
            <p:nvPr/>
          </p:nvSpPr>
          <p:spPr>
            <a:xfrm>
              <a:off x="7505700" y="1825625"/>
              <a:ext cx="1485900" cy="3051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31" name="Title 1">
            <a:extLst>
              <a:ext uri="{FF2B5EF4-FFF2-40B4-BE49-F238E27FC236}">
                <a16:creationId xmlns:a16="http://schemas.microsoft.com/office/drawing/2014/main" id="{E5543854-2771-8743-9812-7AEF2BDF7485}"/>
              </a:ext>
            </a:extLst>
          </p:cNvPr>
          <p:cNvSpPr>
            <a:spLocks noGrp="1"/>
          </p:cNvSpPr>
          <p:nvPr>
            <p:ph type="title"/>
          </p:nvPr>
        </p:nvSpPr>
        <p:spPr>
          <a:xfrm>
            <a:off x="482128" y="-26692"/>
            <a:ext cx="7432680" cy="1325563"/>
          </a:xfrm>
        </p:spPr>
        <p:txBody>
          <a:bodyPr/>
          <a:lstStyle/>
          <a:p>
            <a:r>
              <a:rPr lang="nl-NL" b="1" kern="1200" dirty="0" err="1"/>
              <a:t>Simulation</a:t>
            </a:r>
            <a:r>
              <a:rPr lang="nl-NL" b="1" kern="1200" dirty="0"/>
              <a:t> design &amp; </a:t>
            </a:r>
            <a:r>
              <a:rPr lang="nl-NL" b="1" kern="1200" dirty="0" err="1"/>
              <a:t>methods</a:t>
            </a:r>
            <a:endParaRPr lang="en-US" dirty="0"/>
          </a:p>
        </p:txBody>
      </p:sp>
      <p:sp>
        <p:nvSpPr>
          <p:cNvPr id="1033" name="Content Placeholder 2">
            <a:extLst>
              <a:ext uri="{FF2B5EF4-FFF2-40B4-BE49-F238E27FC236}">
                <a16:creationId xmlns:a16="http://schemas.microsoft.com/office/drawing/2014/main" id="{9D829C49-47DB-F691-7FA0-48C5597770C5}"/>
              </a:ext>
            </a:extLst>
          </p:cNvPr>
          <p:cNvSpPr>
            <a:spLocks noGrp="1"/>
          </p:cNvSpPr>
          <p:nvPr>
            <p:ph sz="half" idx="1"/>
          </p:nvPr>
        </p:nvSpPr>
        <p:spPr>
          <a:xfrm>
            <a:off x="838200" y="4887951"/>
            <a:ext cx="5257800" cy="1861712"/>
          </a:xfrm>
        </p:spPr>
        <p:txBody>
          <a:bodyPr>
            <a:normAutofit/>
          </a:bodyPr>
          <a:lstStyle/>
          <a:p>
            <a:pPr fontAlgn="base"/>
            <a:r>
              <a:rPr lang="en-US" sz="2400" dirty="0"/>
              <a:t>Biomedical and socioeconomic groups first gave separate advice</a:t>
            </a:r>
          </a:p>
          <a:p>
            <a:pPr lvl="1" fontAlgn="base"/>
            <a:r>
              <a:rPr lang="en-US" sz="2000" dirty="0"/>
              <a:t> Aligned with the current Dutch advisory structure</a:t>
            </a:r>
          </a:p>
        </p:txBody>
      </p:sp>
      <p:pic>
        <p:nvPicPr>
          <p:cNvPr id="4" name="Afbeelding 1" descr="Afbeelding met tekst, schermopname, diagram, Lettertype&#10;&#10;Automatisch gegenereerde beschrijving">
            <a:extLst>
              <a:ext uri="{FF2B5EF4-FFF2-40B4-BE49-F238E27FC236}">
                <a16:creationId xmlns:a16="http://schemas.microsoft.com/office/drawing/2014/main" id="{CD364508-009A-01D3-D9B2-DD90B6E9E69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r="48529" b="19726"/>
          <a:stretch/>
        </p:blipFill>
        <p:spPr>
          <a:xfrm>
            <a:off x="1608881" y="981925"/>
            <a:ext cx="3722333" cy="3874636"/>
          </a:xfrm>
          <a:prstGeom prst="rect">
            <a:avLst/>
          </a:prstGeom>
        </p:spPr>
      </p:pic>
      <p:sp>
        <p:nvSpPr>
          <p:cNvPr id="8" name="Content Placeholder 2">
            <a:extLst>
              <a:ext uri="{FF2B5EF4-FFF2-40B4-BE49-F238E27FC236}">
                <a16:creationId xmlns:a16="http://schemas.microsoft.com/office/drawing/2014/main" id="{6112D044-B9F0-EFB3-9C44-98F6F7839BCE}"/>
              </a:ext>
            </a:extLst>
          </p:cNvPr>
          <p:cNvSpPr txBox="1">
            <a:spLocks/>
          </p:cNvSpPr>
          <p:nvPr/>
        </p:nvSpPr>
        <p:spPr>
          <a:xfrm>
            <a:off x="7119907" y="5401529"/>
            <a:ext cx="4886093" cy="186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dirty="0"/>
              <a:t>Mixed groups subsequently had interdisciplinary deliberations</a:t>
            </a:r>
            <a:endParaRPr lang="en-US" dirty="0"/>
          </a:p>
          <a:p>
            <a:pPr lvl="1" fontAlgn="base"/>
            <a:r>
              <a:rPr lang="en-US" sz="2000" dirty="0"/>
              <a:t>Exploration of integrate structure</a:t>
            </a:r>
          </a:p>
        </p:txBody>
      </p:sp>
    </p:spTree>
    <p:extLst>
      <p:ext uri="{BB962C8B-B14F-4D97-AF65-F5344CB8AC3E}">
        <p14:creationId xmlns:p14="http://schemas.microsoft.com/office/powerpoint/2010/main" val="8192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A4244E8-A96C-752F-C391-DDD181AE8D2D}"/>
              </a:ext>
            </a:extLst>
          </p:cNvPr>
          <p:cNvSpPr>
            <a:spLocks noGrp="1"/>
          </p:cNvSpPr>
          <p:nvPr>
            <p:ph type="title"/>
          </p:nvPr>
        </p:nvSpPr>
        <p:spPr>
          <a:xfrm>
            <a:off x="156267" y="86095"/>
            <a:ext cx="8897251" cy="919770"/>
          </a:xfrm>
        </p:spPr>
        <p:txBody>
          <a:bodyPr anchor="ctr">
            <a:normAutofit/>
          </a:bodyPr>
          <a:lstStyle/>
          <a:p>
            <a:r>
              <a:rPr lang="en-US" sz="3200" b="1" dirty="0"/>
              <a:t>Results: different characteristics of in siloed advice</a:t>
            </a:r>
          </a:p>
        </p:txBody>
      </p:sp>
      <p:pic>
        <p:nvPicPr>
          <p:cNvPr id="4" name="Afbeelding 3">
            <a:extLst>
              <a:ext uri="{FF2B5EF4-FFF2-40B4-BE49-F238E27FC236}">
                <a16:creationId xmlns:a16="http://schemas.microsoft.com/office/drawing/2014/main" id="{1A1F47F1-D6C6-648E-81B9-676F37D3F5B9}"/>
              </a:ext>
            </a:extLst>
          </p:cNvPr>
          <p:cNvPicPr>
            <a:picLocks noChangeAspect="1"/>
          </p:cNvPicPr>
          <p:nvPr/>
        </p:nvPicPr>
        <p:blipFill>
          <a:blip r:embed="rId2"/>
          <a:stretch>
            <a:fillRect/>
          </a:stretch>
        </p:blipFill>
        <p:spPr>
          <a:xfrm>
            <a:off x="5029200" y="1101724"/>
            <a:ext cx="7006533" cy="4833329"/>
          </a:xfrm>
          <a:prstGeom prst="rect">
            <a:avLst/>
          </a:prstGeom>
        </p:spPr>
      </p:pic>
      <p:sp>
        <p:nvSpPr>
          <p:cNvPr id="7" name="Text Placeholder 1">
            <a:extLst>
              <a:ext uri="{FF2B5EF4-FFF2-40B4-BE49-F238E27FC236}">
                <a16:creationId xmlns:a16="http://schemas.microsoft.com/office/drawing/2014/main" id="{5795D85B-8FA9-28E8-8E64-6E7A7561D549}"/>
              </a:ext>
            </a:extLst>
          </p:cNvPr>
          <p:cNvSpPr>
            <a:spLocks noGrp="1" noChangeArrowheads="1"/>
          </p:cNvSpPr>
          <p:nvPr>
            <p:ph sz="half" idx="1"/>
          </p:nvPr>
        </p:nvSpPr>
        <p:spPr bwMode="auto">
          <a:xfrm>
            <a:off x="156267" y="1293442"/>
            <a:ext cx="5180231" cy="53826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defTabSz="914400" rtl="0" eaLnBrk="0" fontAlgn="base" latinLnBrk="0" hangingPunct="0">
              <a:spcBef>
                <a:spcPct val="0"/>
              </a:spcBef>
              <a:spcAft>
                <a:spcPts val="600"/>
              </a:spcAft>
              <a:buClrTx/>
              <a:buSzTx/>
              <a:buFontTx/>
              <a:buNone/>
              <a:tabLst/>
            </a:pPr>
            <a:r>
              <a:rPr kumimoji="0" lang="nl-NL" altLang="nl-NL" sz="2400" b="1" i="0" u="none" strike="noStrike" cap="none" normalizeH="0" baseline="0" dirty="0" err="1">
                <a:ln>
                  <a:noFill/>
                </a:ln>
                <a:effectLst/>
              </a:rPr>
              <a:t>Biomedical</a:t>
            </a:r>
            <a:r>
              <a:rPr kumimoji="0" lang="nl-NL" altLang="nl-NL" sz="2400" b="1" i="0" u="none" strike="noStrike" cap="none" normalizeH="0" baseline="0" dirty="0">
                <a:ln>
                  <a:noFill/>
                </a:ln>
                <a:effectLst/>
              </a:rPr>
              <a:t> team:</a:t>
            </a:r>
          </a:p>
          <a:p>
            <a:pPr marL="0" marR="0" lvl="0" indent="0" defTabSz="914400" rtl="0" eaLnBrk="0" fontAlgn="base" latinLnBrk="0" hangingPunct="0">
              <a:spcBef>
                <a:spcPct val="0"/>
              </a:spcBef>
              <a:spcAft>
                <a:spcPts val="600"/>
              </a:spcAft>
              <a:buClrTx/>
              <a:buSzTx/>
              <a:buFontTx/>
              <a:buChar char="•"/>
              <a:tabLst/>
            </a:pPr>
            <a:r>
              <a:rPr lang="en-US" sz="2400" dirty="0"/>
              <a:t>Prompt action needed to prevent large </a:t>
            </a:r>
            <a:r>
              <a:rPr lang="en-US" sz="2400" dirty="0" err="1"/>
              <a:t>schale</a:t>
            </a:r>
            <a:r>
              <a:rPr lang="en-US" sz="2400" dirty="0"/>
              <a:t> outbreak, including school closures</a:t>
            </a:r>
          </a:p>
          <a:p>
            <a:pPr marL="0" marR="0" lvl="0" indent="0" defTabSz="914400" rtl="0" eaLnBrk="0" fontAlgn="base" latinLnBrk="0" hangingPunct="0">
              <a:spcBef>
                <a:spcPct val="0"/>
              </a:spcBef>
              <a:spcAft>
                <a:spcPts val="600"/>
              </a:spcAft>
              <a:buClrTx/>
              <a:buSzTx/>
              <a:buFontTx/>
              <a:buChar char="•"/>
              <a:tabLst/>
            </a:pPr>
            <a:r>
              <a:rPr lang="en-US" altLang="nl-NL" sz="2400" dirty="0"/>
              <a:t>Implement biomedical guidelines asap </a:t>
            </a:r>
          </a:p>
          <a:p>
            <a:pPr marL="0" marR="0" lvl="0" indent="0" defTabSz="914400" rtl="0" eaLnBrk="0" fontAlgn="base" latinLnBrk="0" hangingPunct="0">
              <a:spcBef>
                <a:spcPct val="0"/>
              </a:spcBef>
              <a:spcAft>
                <a:spcPts val="600"/>
              </a:spcAft>
              <a:buClrTx/>
              <a:buSzTx/>
              <a:buNone/>
              <a:tabLst/>
            </a:pPr>
            <a:r>
              <a:rPr lang="en-US" altLang="nl-NL" sz="2400" dirty="0"/>
              <a:t>to prevent disruptions in the chain of care</a:t>
            </a:r>
          </a:p>
          <a:p>
            <a:pPr marL="0" marR="0" lvl="0" indent="0" defTabSz="914400" rtl="0" eaLnBrk="0" fontAlgn="base" latinLnBrk="0" hangingPunct="0">
              <a:spcBef>
                <a:spcPct val="0"/>
              </a:spcBef>
              <a:spcAft>
                <a:spcPts val="600"/>
              </a:spcAft>
              <a:buClrTx/>
              <a:buSzTx/>
              <a:buNone/>
              <a:tabLst/>
            </a:pPr>
            <a:r>
              <a:rPr lang="en-US" altLang="nl-NL" sz="800" dirty="0"/>
              <a:t>  </a:t>
            </a:r>
          </a:p>
          <a:p>
            <a:pPr marL="0" indent="0" eaLnBrk="0" fontAlgn="base" hangingPunct="0">
              <a:spcBef>
                <a:spcPct val="0"/>
              </a:spcBef>
              <a:spcAft>
                <a:spcPts val="600"/>
              </a:spcAft>
              <a:buNone/>
            </a:pPr>
            <a:r>
              <a:rPr lang="nl-NL" altLang="nl-NL" sz="2400" b="1" dirty="0" err="1"/>
              <a:t>Social-economic</a:t>
            </a:r>
            <a:r>
              <a:rPr lang="nl-NL" altLang="nl-NL" sz="2400" b="1" dirty="0"/>
              <a:t> team:</a:t>
            </a:r>
            <a:endParaRPr lang="en-US" altLang="nl-NL" sz="2400" dirty="0"/>
          </a:p>
          <a:p>
            <a:pPr marL="0" marR="0" lvl="0" indent="0" defTabSz="914400" rtl="0" eaLnBrk="0" fontAlgn="base" latinLnBrk="0" hangingPunct="0">
              <a:spcBef>
                <a:spcPct val="0"/>
              </a:spcBef>
              <a:spcAft>
                <a:spcPts val="600"/>
              </a:spcAft>
              <a:buClrTx/>
              <a:buSzTx/>
              <a:buFontTx/>
              <a:buChar char="•"/>
              <a:tabLst/>
            </a:pPr>
            <a:r>
              <a:rPr lang="en-US" altLang="nl-NL" sz="2400" dirty="0"/>
              <a:t>Preserve social and economic </a:t>
            </a:r>
          </a:p>
          <a:p>
            <a:pPr marL="0" marR="0" lvl="0" indent="0" defTabSz="914400" rtl="0" eaLnBrk="0" fontAlgn="base" latinLnBrk="0" hangingPunct="0">
              <a:spcBef>
                <a:spcPct val="0"/>
              </a:spcBef>
              <a:spcAft>
                <a:spcPts val="600"/>
              </a:spcAft>
              <a:buClrTx/>
              <a:buSzTx/>
              <a:buNone/>
              <a:tabLst/>
            </a:pPr>
            <a:r>
              <a:rPr lang="en-US" altLang="nl-NL" sz="2400" dirty="0"/>
              <a:t>continuity and vitality</a:t>
            </a:r>
          </a:p>
          <a:p>
            <a:pPr marL="0" marR="0" lvl="0" indent="0" defTabSz="914400" rtl="0" eaLnBrk="0" fontAlgn="base" latinLnBrk="0" hangingPunct="0">
              <a:spcBef>
                <a:spcPct val="0"/>
              </a:spcBef>
              <a:spcAft>
                <a:spcPts val="600"/>
              </a:spcAft>
              <a:buClrTx/>
              <a:buSzTx/>
              <a:buFontTx/>
              <a:buChar char="•"/>
              <a:tabLst/>
            </a:pPr>
            <a:r>
              <a:rPr lang="en-US" altLang="nl-NL" sz="2400" dirty="0"/>
              <a:t>Social listening</a:t>
            </a:r>
          </a:p>
          <a:p>
            <a:pPr marL="0" marR="0" lvl="0" indent="0" defTabSz="914400" rtl="0" eaLnBrk="0" fontAlgn="base" latinLnBrk="0" hangingPunct="0">
              <a:spcBef>
                <a:spcPct val="0"/>
              </a:spcBef>
              <a:spcAft>
                <a:spcPts val="600"/>
              </a:spcAft>
              <a:buClrTx/>
              <a:buSzTx/>
              <a:buFontTx/>
              <a:buChar char="•"/>
              <a:tabLst/>
            </a:pPr>
            <a:r>
              <a:rPr lang="en-US" altLang="nl-NL" sz="2400" dirty="0"/>
              <a:t>Reluctant to implement PH measures</a:t>
            </a:r>
          </a:p>
        </p:txBody>
      </p:sp>
    </p:spTree>
    <p:extLst>
      <p:ext uri="{BB962C8B-B14F-4D97-AF65-F5344CB8AC3E}">
        <p14:creationId xmlns:p14="http://schemas.microsoft.com/office/powerpoint/2010/main" val="76638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0AE-26CB-C71A-5EC1-791B7643B6DF}"/>
              </a:ext>
            </a:extLst>
          </p:cNvPr>
          <p:cNvSpPr>
            <a:spLocks noGrp="1"/>
          </p:cNvSpPr>
          <p:nvPr>
            <p:ph type="title"/>
          </p:nvPr>
        </p:nvSpPr>
        <p:spPr>
          <a:xfrm>
            <a:off x="448455" y="82348"/>
            <a:ext cx="9924738" cy="1325563"/>
          </a:xfrm>
        </p:spPr>
        <p:txBody>
          <a:bodyPr anchor="ctr">
            <a:normAutofit/>
          </a:bodyPr>
          <a:lstStyle/>
          <a:p>
            <a:r>
              <a:rPr lang="en-US" sz="4000" b="1" dirty="0"/>
              <a:t>Key findings:</a:t>
            </a:r>
            <a:endParaRPr lang="nl-NL" sz="2400" b="1" dirty="0"/>
          </a:p>
        </p:txBody>
      </p:sp>
      <p:sp>
        <p:nvSpPr>
          <p:cNvPr id="10" name="Content Placeholder 2">
            <a:extLst>
              <a:ext uri="{FF2B5EF4-FFF2-40B4-BE49-F238E27FC236}">
                <a16:creationId xmlns:a16="http://schemas.microsoft.com/office/drawing/2014/main" id="{A5CCFAE8-5646-91DA-96CD-093F5BAE268B}"/>
              </a:ext>
            </a:extLst>
          </p:cNvPr>
          <p:cNvSpPr>
            <a:spLocks noGrp="1"/>
          </p:cNvSpPr>
          <p:nvPr>
            <p:ph sz="half" idx="1"/>
          </p:nvPr>
        </p:nvSpPr>
        <p:spPr>
          <a:xfrm>
            <a:off x="448455" y="1274164"/>
            <a:ext cx="10899099" cy="4902799"/>
          </a:xfrm>
        </p:spPr>
        <p:txBody>
          <a:bodyPr/>
          <a:lstStyle/>
          <a:p>
            <a:pPr marL="0" indent="0">
              <a:buNone/>
            </a:pPr>
            <a:r>
              <a:rPr lang="en-US" sz="2400" dirty="0"/>
              <a:t>Interdisciplinary discussions help to recognize blind spots in risk perception, urgency, and unintended consequences of recommendations</a:t>
            </a:r>
          </a:p>
          <a:p>
            <a:endParaRPr lang="en-US" dirty="0"/>
          </a:p>
        </p:txBody>
      </p:sp>
      <p:pic>
        <p:nvPicPr>
          <p:cNvPr id="4" name="Afbeelding 3">
            <a:extLst>
              <a:ext uri="{FF2B5EF4-FFF2-40B4-BE49-F238E27FC236}">
                <a16:creationId xmlns:a16="http://schemas.microsoft.com/office/drawing/2014/main" id="{363C51C2-CC12-C2F3-082E-517ECDCB1B84}"/>
              </a:ext>
            </a:extLst>
          </p:cNvPr>
          <p:cNvPicPr>
            <a:picLocks noChangeAspect="1"/>
          </p:cNvPicPr>
          <p:nvPr/>
        </p:nvPicPr>
        <p:blipFill>
          <a:blip r:embed="rId3"/>
          <a:stretch>
            <a:fillRect/>
          </a:stretch>
        </p:blipFill>
        <p:spPr>
          <a:xfrm>
            <a:off x="448454" y="2143594"/>
            <a:ext cx="9655103" cy="4033370"/>
          </a:xfrm>
          <a:prstGeom prst="rect">
            <a:avLst/>
          </a:prstGeom>
        </p:spPr>
      </p:pic>
    </p:spTree>
    <p:extLst>
      <p:ext uri="{BB962C8B-B14F-4D97-AF65-F5344CB8AC3E}">
        <p14:creationId xmlns:p14="http://schemas.microsoft.com/office/powerpoint/2010/main" val="346657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FBC0-8BFE-2EFD-2701-CFC9454A887B}"/>
              </a:ext>
            </a:extLst>
          </p:cNvPr>
          <p:cNvSpPr>
            <a:spLocks noGrp="1"/>
          </p:cNvSpPr>
          <p:nvPr>
            <p:ph type="title"/>
          </p:nvPr>
        </p:nvSpPr>
        <p:spPr/>
        <p:txBody>
          <a:bodyPr/>
          <a:lstStyle/>
          <a:p>
            <a:r>
              <a:rPr lang="en-US" b="1" dirty="0"/>
              <a:t>Knowledge and know-how gaps</a:t>
            </a:r>
            <a:endParaRPr lang="nl-NL" b="1" dirty="0"/>
          </a:p>
        </p:txBody>
      </p:sp>
      <p:sp>
        <p:nvSpPr>
          <p:cNvPr id="3" name="Content Placeholder 2">
            <a:extLst>
              <a:ext uri="{FF2B5EF4-FFF2-40B4-BE49-F238E27FC236}">
                <a16:creationId xmlns:a16="http://schemas.microsoft.com/office/drawing/2014/main" id="{1A434670-031B-AED8-409F-18BC066E3FF4}"/>
              </a:ext>
            </a:extLst>
          </p:cNvPr>
          <p:cNvSpPr>
            <a:spLocks noGrp="1"/>
          </p:cNvSpPr>
          <p:nvPr>
            <p:ph idx="1"/>
          </p:nvPr>
        </p:nvSpPr>
        <p:spPr>
          <a:xfrm>
            <a:off x="314793" y="1543049"/>
            <a:ext cx="7133757" cy="4949825"/>
          </a:xfrm>
        </p:spPr>
        <p:txBody>
          <a:bodyPr>
            <a:normAutofit lnSpcReduction="10000"/>
          </a:bodyPr>
          <a:lstStyle/>
          <a:p>
            <a:r>
              <a:rPr lang="en-US" sz="2200" b="1" dirty="0"/>
              <a:t>Biomedical gaps:</a:t>
            </a:r>
          </a:p>
          <a:p>
            <a:pPr lvl="1"/>
            <a:r>
              <a:rPr lang="en-US" sz="1800" dirty="0"/>
              <a:t>related to fundamental research, e.g. pyramid, severity parameters </a:t>
            </a:r>
          </a:p>
          <a:p>
            <a:pPr lvl="1"/>
            <a:r>
              <a:rPr lang="en-US" sz="1800" dirty="0"/>
              <a:t>available knowledge that has not (yet) been incorporated into guidelines</a:t>
            </a:r>
          </a:p>
          <a:p>
            <a:pPr lvl="1"/>
            <a:endParaRPr lang="en-US" sz="1800" dirty="0"/>
          </a:p>
          <a:p>
            <a:r>
              <a:rPr lang="en-US" sz="2200" b="1" dirty="0"/>
              <a:t>Social gaps:</a:t>
            </a:r>
          </a:p>
          <a:p>
            <a:pPr lvl="1"/>
            <a:r>
              <a:rPr lang="en-US" sz="1800" dirty="0"/>
              <a:t>related to the lack of available response guidelines, monitoring structures and infrastructures in case of a new outbreak. </a:t>
            </a:r>
          </a:p>
          <a:p>
            <a:pPr lvl="1"/>
            <a:endParaRPr lang="en-US" sz="1800" dirty="0"/>
          </a:p>
          <a:p>
            <a:r>
              <a:rPr lang="en-US" sz="2200" b="1" dirty="0"/>
              <a:t>Economic gaps:</a:t>
            </a:r>
          </a:p>
          <a:p>
            <a:pPr lvl="1"/>
            <a:r>
              <a:rPr lang="en-US" sz="1800" dirty="0"/>
              <a:t> related most to (ethical) support issues</a:t>
            </a:r>
          </a:p>
          <a:p>
            <a:pPr lvl="1"/>
            <a:endParaRPr lang="en-US" sz="1800" dirty="0"/>
          </a:p>
          <a:p>
            <a:r>
              <a:rPr lang="en-US" sz="2200" b="1" dirty="0"/>
              <a:t>Cross-disciplinary gaps</a:t>
            </a:r>
            <a:r>
              <a:rPr lang="en-US" sz="2200" dirty="0"/>
              <a:t>: </a:t>
            </a:r>
          </a:p>
          <a:p>
            <a:pPr lvl="1"/>
            <a:r>
              <a:rPr lang="en-US" sz="1800" dirty="0"/>
              <a:t>gaps surfaced during the integrated session</a:t>
            </a:r>
          </a:p>
          <a:p>
            <a:pPr lvl="1"/>
            <a:r>
              <a:rPr lang="en-US" sz="1800" dirty="0"/>
              <a:t>related to a lack of alignment of response structures or organization</a:t>
            </a:r>
            <a:r>
              <a:rPr lang="nl-NL" sz="1800" dirty="0"/>
              <a:t> </a:t>
            </a:r>
          </a:p>
        </p:txBody>
      </p:sp>
      <p:sp>
        <p:nvSpPr>
          <p:cNvPr id="4" name="Rechthoekige toelichting 3">
            <a:extLst>
              <a:ext uri="{FF2B5EF4-FFF2-40B4-BE49-F238E27FC236}">
                <a16:creationId xmlns:a16="http://schemas.microsoft.com/office/drawing/2014/main" id="{06DD55DA-E43A-35D7-7F83-3DAB220BD4DA}"/>
              </a:ext>
            </a:extLst>
          </p:cNvPr>
          <p:cNvSpPr/>
          <p:nvPr/>
        </p:nvSpPr>
        <p:spPr>
          <a:xfrm>
            <a:off x="8203838" y="2888330"/>
            <a:ext cx="3876542" cy="934679"/>
          </a:xfrm>
          <a:prstGeom prst="wedgeRectCallout">
            <a:avLst>
              <a:gd name="adj1" fmla="val -74694"/>
              <a:gd name="adj2" fmla="val 37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rgbClr val="002060"/>
                </a:solidFill>
                <a:effectLst/>
                <a:ea typeface="Aptos" panose="020B0004020202020204" pitchFamily="34" charset="0"/>
              </a:rPr>
              <a:t>Can we design an infrastructure how to involve citizens -including underserved groups- in short term decision making?</a:t>
            </a:r>
            <a:endParaRPr lang="nl-NL" sz="1600" i="1" dirty="0">
              <a:solidFill>
                <a:srgbClr val="002060"/>
              </a:solidFill>
            </a:endParaRPr>
          </a:p>
        </p:txBody>
      </p:sp>
      <p:sp>
        <p:nvSpPr>
          <p:cNvPr id="6" name="Rechthoekige toelichting 5">
            <a:extLst>
              <a:ext uri="{FF2B5EF4-FFF2-40B4-BE49-F238E27FC236}">
                <a16:creationId xmlns:a16="http://schemas.microsoft.com/office/drawing/2014/main" id="{CEC2E834-F1C4-2844-06AB-593EB2F70C3B}"/>
              </a:ext>
            </a:extLst>
          </p:cNvPr>
          <p:cNvSpPr/>
          <p:nvPr/>
        </p:nvSpPr>
        <p:spPr>
          <a:xfrm>
            <a:off x="8203839" y="1543050"/>
            <a:ext cx="3876542" cy="1085045"/>
          </a:xfrm>
          <a:prstGeom prst="wedgeRectCallout">
            <a:avLst>
              <a:gd name="adj1" fmla="val -78608"/>
              <a:gd name="adj2" fmla="val 141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rgbClr val="002060"/>
                </a:solidFill>
              </a:rPr>
              <a:t>What are biological properties/virulence factors of avian influenza which provide insight into the mutations that are the most threatening?</a:t>
            </a:r>
            <a:r>
              <a:rPr lang="nl-NL" sz="1600" i="1" dirty="0">
                <a:solidFill>
                  <a:srgbClr val="002060"/>
                </a:solidFill>
              </a:rPr>
              <a:t> </a:t>
            </a:r>
          </a:p>
        </p:txBody>
      </p:sp>
      <p:sp>
        <p:nvSpPr>
          <p:cNvPr id="7" name="Rechthoekige toelichting 6">
            <a:extLst>
              <a:ext uri="{FF2B5EF4-FFF2-40B4-BE49-F238E27FC236}">
                <a16:creationId xmlns:a16="http://schemas.microsoft.com/office/drawing/2014/main" id="{05C46E69-E82E-0A9B-9E0F-563D597C0697}"/>
              </a:ext>
            </a:extLst>
          </p:cNvPr>
          <p:cNvSpPr/>
          <p:nvPr/>
        </p:nvSpPr>
        <p:spPr>
          <a:xfrm>
            <a:off x="8203838" y="4121275"/>
            <a:ext cx="3876541" cy="934679"/>
          </a:xfrm>
          <a:prstGeom prst="wedgeRectCallout">
            <a:avLst>
              <a:gd name="adj1" fmla="val -86446"/>
              <a:gd name="adj2" fmla="val 22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rgbClr val="002060"/>
                </a:solidFill>
                <a:effectLst/>
                <a:ea typeface="Aptos" panose="020B0004020202020204" pitchFamily="34" charset="0"/>
              </a:rPr>
              <a:t>Can we extend the limited data regarding the complex decision-making scenarios who, when and to which extend is eligible for (financial) support packages? </a:t>
            </a:r>
            <a:endParaRPr lang="nl-NL" sz="1600" i="1" dirty="0">
              <a:solidFill>
                <a:srgbClr val="002060"/>
              </a:solidFill>
            </a:endParaRPr>
          </a:p>
        </p:txBody>
      </p:sp>
      <p:sp>
        <p:nvSpPr>
          <p:cNvPr id="8" name="Rechthoekige toelichting 7">
            <a:extLst>
              <a:ext uri="{FF2B5EF4-FFF2-40B4-BE49-F238E27FC236}">
                <a16:creationId xmlns:a16="http://schemas.microsoft.com/office/drawing/2014/main" id="{CFA3E63B-BCB7-8C03-5402-432E10A57A5E}"/>
              </a:ext>
            </a:extLst>
          </p:cNvPr>
          <p:cNvSpPr/>
          <p:nvPr/>
        </p:nvSpPr>
        <p:spPr>
          <a:xfrm>
            <a:off x="8203839" y="5309645"/>
            <a:ext cx="3876541" cy="934679"/>
          </a:xfrm>
          <a:prstGeom prst="wedgeRectCallout">
            <a:avLst>
              <a:gd name="adj1" fmla="val -96808"/>
              <a:gd name="adj2" fmla="val 77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rgbClr val="002060"/>
                </a:solidFill>
                <a:effectLst/>
                <a:ea typeface="Aptos" panose="020B0004020202020204" pitchFamily="34" charset="0"/>
              </a:rPr>
              <a:t>Can we optimize integrated advisory structures to act as prompt as possible in case of pandemic threats?</a:t>
            </a:r>
            <a:r>
              <a:rPr lang="nl-NL" sz="1600" i="1" dirty="0">
                <a:solidFill>
                  <a:srgbClr val="002060"/>
                </a:solidFill>
                <a:effectLst/>
              </a:rPr>
              <a:t> </a:t>
            </a:r>
            <a:endParaRPr lang="nl-NL" sz="1600" i="1" dirty="0">
              <a:solidFill>
                <a:srgbClr val="002060"/>
              </a:solidFill>
            </a:endParaRPr>
          </a:p>
        </p:txBody>
      </p:sp>
    </p:spTree>
    <p:extLst>
      <p:ext uri="{BB962C8B-B14F-4D97-AF65-F5344CB8AC3E}">
        <p14:creationId xmlns:p14="http://schemas.microsoft.com/office/powerpoint/2010/main" val="99202196"/>
      </p:ext>
    </p:extLst>
  </p:cSld>
  <p:clrMapOvr>
    <a:masterClrMapping/>
  </p:clrMapOvr>
</p:sld>
</file>

<file path=ppt/theme/theme1.xml><?xml version="1.0" encoding="utf-8"?>
<a:theme xmlns:a="http://schemas.openxmlformats.org/drawingml/2006/main" name="Kantoorthema">
  <a:themeElements>
    <a:clrScheme name="PDPC kleuren">
      <a:dk1>
        <a:srgbClr val="34A577"/>
      </a:dk1>
      <a:lt1>
        <a:srgbClr val="FFFFFF"/>
      </a:lt1>
      <a:dk2>
        <a:srgbClr val="243061"/>
      </a:dk2>
      <a:lt2>
        <a:srgbClr val="DADEEC"/>
      </a:lt2>
      <a:accent1>
        <a:srgbClr val="F8CCCC"/>
      </a:accent1>
      <a:accent2>
        <a:srgbClr val="D62528"/>
      </a:accent2>
      <a:accent3>
        <a:srgbClr val="8D87AC"/>
      </a:accent3>
      <a:accent4>
        <a:srgbClr val="0E9BD8"/>
      </a:accent4>
      <a:accent5>
        <a:srgbClr val="33A477"/>
      </a:accent5>
      <a:accent6>
        <a:srgbClr val="243061"/>
      </a:accent6>
      <a:hlink>
        <a:srgbClr val="8D87AC"/>
      </a:hlink>
      <a:folHlink>
        <a:srgbClr val="0D9B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dpc sjabloon" id="{B75532B3-006C-1248-B3FB-BE7F0F562D08}" vid="{A69A014D-EA3F-EF4E-9AF2-7E326CE29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FE7118E999244A87DB0CBA0AE77D0" ma:contentTypeVersion="14" ma:contentTypeDescription="Een nieuw document maken." ma:contentTypeScope="" ma:versionID="2159aa6a6e5076280bd783d007944786">
  <xsd:schema xmlns:xsd="http://www.w3.org/2001/XMLSchema" xmlns:xs="http://www.w3.org/2001/XMLSchema" xmlns:p="http://schemas.microsoft.com/office/2006/metadata/properties" xmlns:ns2="ec020014-4f37-471e-85f1-2c8e434c8440" xmlns:ns3="08ff0f56-a373-4a27-8156-252302b9ef1d" targetNamespace="http://schemas.microsoft.com/office/2006/metadata/properties" ma:root="true" ma:fieldsID="3a5424b4fa251d37125a06b8b6481504" ns2:_="" ns3:_="">
    <xsd:import namespace="ec020014-4f37-471e-85f1-2c8e434c8440"/>
    <xsd:import namespace="08ff0f56-a373-4a27-8156-252302b9ef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20014-4f37-471e-85f1-2c8e434c8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63458cd-ce2d-47d3-a8fb-aba961f6e93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ff0f56-a373-4a27-8156-252302b9ef1d"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e9fbc0e8-a9c7-43e9-8a88-3168b5400b5f}" ma:internalName="TaxCatchAll" ma:showField="CatchAllData" ma:web="08ff0f56-a373-4a27-8156-252302b9e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020014-4f37-471e-85f1-2c8e434c8440">
      <Terms xmlns="http://schemas.microsoft.com/office/infopath/2007/PartnerControls"/>
    </lcf76f155ced4ddcb4097134ff3c332f>
    <TaxCatchAll xmlns="08ff0f56-a373-4a27-8156-252302b9ef1d" xsi:nil="true"/>
  </documentManagement>
</p:properties>
</file>

<file path=customXml/itemProps1.xml><?xml version="1.0" encoding="utf-8"?>
<ds:datastoreItem xmlns:ds="http://schemas.openxmlformats.org/officeDocument/2006/customXml" ds:itemID="{881121D4-BC0A-4C57-8D8F-B9510CA9C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20014-4f37-471e-85f1-2c8e434c8440"/>
    <ds:schemaRef ds:uri="08ff0f56-a373-4a27-8156-252302b9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D15B02-A6BB-49E3-A0B0-D4C72760755B}">
  <ds:schemaRefs>
    <ds:schemaRef ds:uri="http://schemas.microsoft.com/sharepoint/v3/contenttype/forms"/>
  </ds:schemaRefs>
</ds:datastoreItem>
</file>

<file path=customXml/itemProps3.xml><?xml version="1.0" encoding="utf-8"?>
<ds:datastoreItem xmlns:ds="http://schemas.openxmlformats.org/officeDocument/2006/customXml" ds:itemID="{FAA0642B-70F9-4A1B-8BB4-50E39B636505}">
  <ds:schemaRefs>
    <ds:schemaRef ds:uri="http://www.w3.org/XML/1998/namespace"/>
    <ds:schemaRef ds:uri="http://schemas.openxmlformats.org/package/2006/metadata/core-properties"/>
    <ds:schemaRef ds:uri="http://schemas.microsoft.com/office/2006/documentManagement/types"/>
    <ds:schemaRef ds:uri="ec020014-4f37-471e-85f1-2c8e434c8440"/>
    <ds:schemaRef ds:uri="http://purl.org/dc/dcmitype/"/>
    <ds:schemaRef ds:uri="http://purl.org/dc/terms/"/>
    <ds:schemaRef ds:uri="http://purl.org/dc/elements/1.1/"/>
    <ds:schemaRef ds:uri="http://schemas.microsoft.com/office/infopath/2007/PartnerControls"/>
    <ds:schemaRef ds:uri="08ff0f56-a373-4a27-8156-252302b9ef1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730</TotalTime>
  <Words>1335</Words>
  <Application>Microsoft Macintosh PowerPoint</Application>
  <PresentationFormat>Breedbeeld</PresentationFormat>
  <Paragraphs>171</Paragraphs>
  <Slides>14</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Aptos</vt:lpstr>
      <vt:lpstr>Arial</vt:lpstr>
      <vt:lpstr>Avenir Light</vt:lpstr>
      <vt:lpstr>Calibri</vt:lpstr>
      <vt:lpstr>Segoe UI</vt:lpstr>
      <vt:lpstr>Times New Roman</vt:lpstr>
      <vt:lpstr>Kantoorthema</vt:lpstr>
      <vt:lpstr> Exploring integrated advice for outbreak response:  Lessons learned from an  Avian Influenza outbreak simulation in the Netherlands</vt:lpstr>
      <vt:lpstr>Background</vt:lpstr>
      <vt:lpstr>Research focus</vt:lpstr>
      <vt:lpstr>Simulation design &amp; methods</vt:lpstr>
      <vt:lpstr>PowerPoint-presentatie</vt:lpstr>
      <vt:lpstr>Simulation design &amp; methods</vt:lpstr>
      <vt:lpstr>Results: different characteristics of in siloed advice</vt:lpstr>
      <vt:lpstr>Key findings:</vt:lpstr>
      <vt:lpstr>Knowledge and know-how gaps</vt:lpstr>
      <vt:lpstr>Implications for preparedness</vt:lpstr>
      <vt:lpstr>Conclusions</vt:lpstr>
      <vt:lpstr>Acknowledgments </vt:lpstr>
      <vt:lpstr>Do you have any questions?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Waltz</dc:creator>
  <cp:lastModifiedBy>Anja Schreijer</cp:lastModifiedBy>
  <cp:revision>22</cp:revision>
  <dcterms:created xsi:type="dcterms:W3CDTF">2024-11-12T10:41:20Z</dcterms:created>
  <dcterms:modified xsi:type="dcterms:W3CDTF">2025-01-26T19:26:44Z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2024-11-12T10:44:11Z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b33738fc-99f7-49ff-9e90-f874daf3bf6c</vt:lpwstr>
  </property>
  <property fmtid="{D5CDD505-2E9C-101B-9397-08002B2CF9AE}" pid="8" name="MSIP_Label_8772ba27-cab8-4042-a351-a31f6e4eacdc_ContentBits">
    <vt:lpwstr>0</vt:lpwstr>
  </property>
  <property fmtid="{D5CDD505-2E9C-101B-9397-08002B2CF9AE}" pid="9" name="ContentTypeId">
    <vt:lpwstr>0x010100ABDFE7118E999244A87DB0CBA0AE77D0</vt:lpwstr>
  </property>
  <property fmtid="{D5CDD505-2E9C-101B-9397-08002B2CF9AE}" pid="10" name="MediaServiceImageTags">
    <vt:lpwstr/>
  </property>
</Properties>
</file>