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70" r:id="rId5"/>
    <p:sldId id="297" r:id="rId6"/>
    <p:sldId id="257" r:id="rId7"/>
    <p:sldId id="287" r:id="rId8"/>
    <p:sldId id="299" r:id="rId9"/>
    <p:sldId id="298" r:id="rId10"/>
    <p:sldId id="289" r:id="rId11"/>
    <p:sldId id="295" r:id="rId12"/>
    <p:sldId id="290" r:id="rId13"/>
    <p:sldId id="291"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92926" autoAdjust="0"/>
  </p:normalViewPr>
  <p:slideViewPr>
    <p:cSldViewPr snapToGrid="0">
      <p:cViewPr varScale="1">
        <p:scale>
          <a:sx n="77" d="100"/>
          <a:sy n="77" d="100"/>
        </p:scale>
        <p:origin x="10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Waltz" userId="531c4aed-f5b2-465d-a042-5b3d7ec38319" providerId="ADAL" clId="{48DF3223-16C6-4BE5-9017-A72EED1DBCD9}"/>
    <pc:docChg chg="custSel modSld">
      <pc:chgData name="Charlotte Waltz" userId="531c4aed-f5b2-465d-a042-5b3d7ec38319" providerId="ADAL" clId="{48DF3223-16C6-4BE5-9017-A72EED1DBCD9}" dt="2024-11-19T11:52:20.552" v="76" actId="27636"/>
      <pc:docMkLst>
        <pc:docMk/>
      </pc:docMkLst>
      <pc:sldChg chg="modSp mod">
        <pc:chgData name="Charlotte Waltz" userId="531c4aed-f5b2-465d-a042-5b3d7ec38319" providerId="ADAL" clId="{48DF3223-16C6-4BE5-9017-A72EED1DBCD9}" dt="2024-11-19T11:52:20.552" v="76" actId="27636"/>
        <pc:sldMkLst>
          <pc:docMk/>
          <pc:sldMk cId="1752236261" sldId="270"/>
        </pc:sldMkLst>
        <pc:spChg chg="mod">
          <ac:chgData name="Charlotte Waltz" userId="531c4aed-f5b2-465d-a042-5b3d7ec38319" providerId="ADAL" clId="{48DF3223-16C6-4BE5-9017-A72EED1DBCD9}" dt="2024-11-19T11:52:20.552" v="76" actId="27636"/>
          <ac:spMkLst>
            <pc:docMk/>
            <pc:sldMk cId="1752236261" sldId="270"/>
            <ac:spMk id="5" creationId="{738D867B-1467-8F94-0793-95034073DA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8A505-12AB-4DA3-829E-343567345AFE}" type="datetimeFigureOut">
              <a:rPr lang="nl-NL" smtClean="0"/>
              <a:t>19-11-2024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8CFDF-1D62-4374-9CDA-4056B3F0F07C}" type="slidenum">
              <a:rPr lang="nl-NL" smtClean="0"/>
              <a:t>‹#›</a:t>
            </a:fld>
            <a:endParaRPr lang="nl-NL"/>
          </a:p>
        </p:txBody>
      </p:sp>
    </p:spTree>
    <p:extLst>
      <p:ext uri="{BB962C8B-B14F-4D97-AF65-F5344CB8AC3E}">
        <p14:creationId xmlns:p14="http://schemas.microsoft.com/office/powerpoint/2010/main" val="171349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panose="020F0502020204030204" pitchFamily="34" charset="0"/>
              </a:rPr>
              <a:t>ABSTRACT</a:t>
            </a:r>
          </a:p>
          <a:p>
            <a:pPr algn="l" rtl="0" fontAlgn="base"/>
            <a:r>
              <a:rPr lang="en-US" sz="1800" b="1" i="0" dirty="0">
                <a:solidFill>
                  <a:srgbClr val="000000"/>
                </a:solidFill>
                <a:effectLst/>
                <a:latin typeface="Calibri" panose="020F0502020204030204" pitchFamily="34" charset="0"/>
              </a:rPr>
              <a:t>Background: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complexity of COVID-19 highlighted the need for involvement of social scientists alongside biomedical experts to develop advice. Future pandemics demand swift and effective collaboration across disciplines to address diverse consequences and priorities. The governance framework for outbreaks in the Netherlands requires different disciplines to provide advice separately to the government. We conducted an avian influenza outbreak simulation to explore development of integrated scientific advice in pandemics.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Methods: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We planned two simulation events on different phases of an outbreak on 17 April and 24 May 2024, in the Netherlands. During first simulation, the scenario depicted a variant of avian influenza spreading via pigs, triggering significant health implications for humans and animals. Scenario of the May simulation continues with human-to-human and cross-border transmission. On 17 April, 23 Dutch experts from biomedical, and social and economic sciences initially crafted their recommendations independently. Three interdisciplinary groups then converged, utilizing the WICID evidence-to-decision framework. Thematic analysis was conducted on notes of group and plenary discussions, and reflection and evaluation sessions.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Results: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Interdisciplinary discussions helped participants identify blind spots in disciplinary recommendations. Two interdisciplinary groups generated comprehensive recommendations, one required additional time for consensus. Agreement seemed to be swift in the animal husbandry but contentious regarding human measures, notably school closures. Various disciplines brought insights from respective sectors, informed by hard-earned lessons from past experiences, for example with outbreaks in animal husbandry, human health crises, and the repercussions of COVID-related school closures. Open dialogue and curiosity for alternate perspectives emerged as vital for integrated advice. Results of May will follow.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Calibri" panose="020F0502020204030204" pitchFamily="34" charset="0"/>
              </a:rPr>
              <a:t>Conclusions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Simulations provide invaluable opportunities to prepare for national crisis responses, fostering understanding across disciplines, and further developing and refining integrated advisory approaches.  </a:t>
            </a:r>
            <a:endParaRPr lang="en-US" b="0" i="0" dirty="0">
              <a:solidFill>
                <a:srgbClr val="000000"/>
              </a:solidFill>
              <a:effectLst/>
              <a:latin typeface="Segoe UI" panose="020B0502040204020203" pitchFamily="34" charset="0"/>
            </a:endParaRPr>
          </a:p>
          <a:p>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1</a:t>
            </a:fld>
            <a:endParaRPr lang="nl-NL"/>
          </a:p>
        </p:txBody>
      </p:sp>
    </p:spTree>
    <p:extLst>
      <p:ext uri="{BB962C8B-B14F-4D97-AF65-F5344CB8AC3E}">
        <p14:creationId xmlns:p14="http://schemas.microsoft.com/office/powerpoint/2010/main" val="133670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QR code</a:t>
            </a:r>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2</a:t>
            </a:fld>
            <a:endParaRPr lang="nl-NL"/>
          </a:p>
        </p:txBody>
      </p:sp>
    </p:spTree>
    <p:extLst>
      <p:ext uri="{BB962C8B-B14F-4D97-AF65-F5344CB8AC3E}">
        <p14:creationId xmlns:p14="http://schemas.microsoft.com/office/powerpoint/2010/main" val="397016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 </a:t>
            </a:r>
            <a:r>
              <a:rPr lang="en-US" dirty="0" err="1"/>
              <a:t>benoem</a:t>
            </a:r>
            <a:r>
              <a:rPr lang="en-US" dirty="0"/>
              <a:t> </a:t>
            </a:r>
            <a:r>
              <a:rPr lang="en-US" dirty="0" err="1"/>
              <a:t>ook</a:t>
            </a:r>
            <a:r>
              <a:rPr lang="en-US" dirty="0"/>
              <a:t> knowledge gaps</a:t>
            </a:r>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3</a:t>
            </a:fld>
            <a:endParaRPr lang="nl-NL"/>
          </a:p>
        </p:txBody>
      </p:sp>
    </p:spTree>
    <p:extLst>
      <p:ext uri="{BB962C8B-B14F-4D97-AF65-F5344CB8AC3E}">
        <p14:creationId xmlns:p14="http://schemas.microsoft.com/office/powerpoint/2010/main" val="4724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Methods – </a:t>
            </a:r>
            <a:r>
              <a:rPr lang="en-US" dirty="0" err="1"/>
              <a:t>foto</a:t>
            </a:r>
            <a:r>
              <a:rPr lang="en-US" dirty="0"/>
              <a:t> </a:t>
            </a:r>
            <a:r>
              <a:rPr lang="en-US" dirty="0" err="1"/>
              <a:t>invoegen</a:t>
            </a:r>
            <a:endParaRPr lang="en-US" dirty="0"/>
          </a:p>
        </p:txBody>
      </p:sp>
      <p:sp>
        <p:nvSpPr>
          <p:cNvPr id="4" name="Tijdelijke aanduiding voor dianummer 3"/>
          <p:cNvSpPr>
            <a:spLocks noGrp="1"/>
          </p:cNvSpPr>
          <p:nvPr>
            <p:ph type="sldNum" sz="quarter" idx="5"/>
          </p:nvPr>
        </p:nvSpPr>
        <p:spPr/>
        <p:txBody>
          <a:bodyPr/>
          <a:lstStyle/>
          <a:p>
            <a:fld id="{83BD0CEE-CB38-4B3A-AFE9-76D468984F90}" type="slidenum">
              <a:rPr lang="en-US" smtClean="0"/>
              <a:t>4</a:t>
            </a:fld>
            <a:endParaRPr lang="en-US"/>
          </a:p>
        </p:txBody>
      </p:sp>
    </p:spTree>
    <p:extLst>
      <p:ext uri="{BB962C8B-B14F-4D97-AF65-F5344CB8AC3E}">
        <p14:creationId xmlns:p14="http://schemas.microsoft.com/office/powerpoint/2010/main" val="79206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6</a:t>
            </a:fld>
            <a:endParaRPr lang="nl-NL"/>
          </a:p>
        </p:txBody>
      </p:sp>
    </p:spTree>
    <p:extLst>
      <p:ext uri="{BB962C8B-B14F-4D97-AF65-F5344CB8AC3E}">
        <p14:creationId xmlns:p14="http://schemas.microsoft.com/office/powerpoint/2010/main" val="365944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a:t>
            </a:r>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7</a:t>
            </a:fld>
            <a:endParaRPr lang="nl-NL"/>
          </a:p>
        </p:txBody>
      </p:sp>
    </p:spTree>
    <p:extLst>
      <p:ext uri="{BB962C8B-B14F-4D97-AF65-F5344CB8AC3E}">
        <p14:creationId xmlns:p14="http://schemas.microsoft.com/office/powerpoint/2010/main" val="400641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3BD0CEE-CB38-4B3A-AFE9-76D468984F90}" type="slidenum">
              <a:rPr lang="en-US" smtClean="0"/>
              <a:t>8</a:t>
            </a:fld>
            <a:endParaRPr lang="en-US"/>
          </a:p>
        </p:txBody>
      </p:sp>
    </p:spTree>
    <p:extLst>
      <p:ext uri="{BB962C8B-B14F-4D97-AF65-F5344CB8AC3E}">
        <p14:creationId xmlns:p14="http://schemas.microsoft.com/office/powerpoint/2010/main" val="41436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a:t>
            </a:r>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9</a:t>
            </a:fld>
            <a:endParaRPr lang="nl-NL"/>
          </a:p>
        </p:txBody>
      </p:sp>
    </p:spTree>
    <p:extLst>
      <p:ext uri="{BB962C8B-B14F-4D97-AF65-F5344CB8AC3E}">
        <p14:creationId xmlns:p14="http://schemas.microsoft.com/office/powerpoint/2010/main" val="301723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1A8CFDF-1D62-4374-9CDA-4056B3F0F07C}" type="slidenum">
              <a:rPr lang="nl-NL" smtClean="0"/>
              <a:t>10</a:t>
            </a:fld>
            <a:endParaRPr lang="nl-NL"/>
          </a:p>
        </p:txBody>
      </p:sp>
    </p:spTree>
    <p:extLst>
      <p:ext uri="{BB962C8B-B14F-4D97-AF65-F5344CB8AC3E}">
        <p14:creationId xmlns:p14="http://schemas.microsoft.com/office/powerpoint/2010/main" val="584278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1376A1B5-7D93-2F96-D1E8-59CA9BF7CDFB}"/>
              </a:ext>
            </a:extLst>
          </p:cNvPr>
          <p:cNvSpPr>
            <a:spLocks noGrp="1"/>
          </p:cNvSpPr>
          <p:nvPr>
            <p:ph type="ftr" sz="quarter" idx="11"/>
          </p:nvPr>
        </p:nvSpPr>
        <p:spPr>
          <a:xfrm>
            <a:off x="4024200" y="6214169"/>
            <a:ext cx="4114800" cy="365125"/>
          </a:xfrm>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1A67490C-7A55-F303-C6C8-6B79D16698C5}"/>
              </a:ext>
            </a:extLst>
          </p:cNvPr>
          <p:cNvSpPr>
            <a:spLocks noGrp="1"/>
          </p:cNvSpPr>
          <p:nvPr>
            <p:ph type="sldNum" sz="quarter" idx="12"/>
          </p:nvPr>
        </p:nvSpPr>
        <p:spPr>
          <a:xfrm>
            <a:off x="8596200" y="6214169"/>
            <a:ext cx="2743200" cy="365125"/>
          </a:xfrm>
          <a:prstGeom prst="rect">
            <a:avLst/>
          </a:prstGeom>
        </p:spPr>
        <p:txBody>
          <a:bodyPr/>
          <a:lstStyle/>
          <a:p>
            <a:fld id="{809BBC20-6EC7-B041-BC19-2FEC29F68440}" type="slidenum">
              <a:rPr lang="nl-NL" smtClean="0"/>
              <a:t>‹#›</a:t>
            </a:fld>
            <a:endParaRPr lang="nl-NL" dirty="0"/>
          </a:p>
        </p:txBody>
      </p:sp>
      <p:sp>
        <p:nvSpPr>
          <p:cNvPr id="4" name="Tijdelijke aanduiding voor datum 3">
            <a:extLst>
              <a:ext uri="{FF2B5EF4-FFF2-40B4-BE49-F238E27FC236}">
                <a16:creationId xmlns:a16="http://schemas.microsoft.com/office/drawing/2014/main" id="{B8F0BC85-C1DE-2655-8555-F5E9F207E032}"/>
              </a:ext>
            </a:extLst>
          </p:cNvPr>
          <p:cNvSpPr>
            <a:spLocks noGrp="1"/>
          </p:cNvSpPr>
          <p:nvPr>
            <p:ph type="dt" sz="half" idx="10"/>
          </p:nvPr>
        </p:nvSpPr>
        <p:spPr>
          <a:xfrm>
            <a:off x="823800" y="6214168"/>
            <a:ext cx="2743200" cy="365125"/>
          </a:xfrm>
          <a:prstGeom prst="rect">
            <a:avLst/>
          </a:prstGeom>
        </p:spPr>
        <p:txBody>
          <a:bodyPr/>
          <a:lstStyle/>
          <a:p>
            <a:fld id="{486A0A43-3E0F-3340-93DA-0C0A83174572}" type="datetimeFigureOut">
              <a:rPr lang="nl-NL" smtClean="0"/>
              <a:t>19-11-2024</a:t>
            </a:fld>
            <a:endParaRPr lang="nl-NL" dirty="0"/>
          </a:p>
        </p:txBody>
      </p:sp>
      <p:pic>
        <p:nvPicPr>
          <p:cNvPr id="8" name="Afbeelding 7">
            <a:extLst>
              <a:ext uri="{FF2B5EF4-FFF2-40B4-BE49-F238E27FC236}">
                <a16:creationId xmlns:a16="http://schemas.microsoft.com/office/drawing/2014/main" id="{0F1984AF-9975-D11D-F46E-A9C4AD17D8D6}"/>
              </a:ext>
            </a:extLst>
          </p:cNvPr>
          <p:cNvPicPr>
            <a:picLocks noChangeAspect="1"/>
          </p:cNvPicPr>
          <p:nvPr userDrawn="1"/>
        </p:nvPicPr>
        <p:blipFill>
          <a:blip r:embed="rId2"/>
          <a:stretch>
            <a:fillRect/>
          </a:stretch>
        </p:blipFill>
        <p:spPr>
          <a:xfrm>
            <a:off x="1645493" y="856728"/>
            <a:ext cx="8493117" cy="4771674"/>
          </a:xfrm>
          <a:prstGeom prst="rect">
            <a:avLst/>
          </a:prstGeom>
        </p:spPr>
      </p:pic>
      <p:sp>
        <p:nvSpPr>
          <p:cNvPr id="7" name="Rechthoek 6">
            <a:extLst>
              <a:ext uri="{FF2B5EF4-FFF2-40B4-BE49-F238E27FC236}">
                <a16:creationId xmlns:a16="http://schemas.microsoft.com/office/drawing/2014/main" id="{0C9D1DDD-3BF6-AFB8-DD88-562194A59E7E}"/>
              </a:ext>
            </a:extLst>
          </p:cNvPr>
          <p:cNvSpPr/>
          <p:nvPr userDrawn="1"/>
        </p:nvSpPr>
        <p:spPr>
          <a:xfrm>
            <a:off x="9432758" y="0"/>
            <a:ext cx="2759242" cy="1844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1621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3829C-9B0C-E018-9F53-4632A224D8D8}"/>
              </a:ext>
            </a:extLst>
          </p:cNvPr>
          <p:cNvSpPr>
            <a:spLocks noGrp="1"/>
          </p:cNvSpPr>
          <p:nvPr>
            <p:ph type="title"/>
          </p:nvPr>
        </p:nvSpPr>
        <p:spPr>
          <a:xfrm>
            <a:off x="838200" y="365125"/>
            <a:ext cx="8897251"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6FE984-136A-E498-E55C-1CE347194B50}"/>
              </a:ext>
            </a:extLst>
          </p:cNvPr>
          <p:cNvSpPr>
            <a:spLocks noGrp="1"/>
          </p:cNvSpPr>
          <p:nvPr>
            <p:ph idx="1"/>
          </p:nvPr>
        </p:nvSpPr>
        <p:spPr>
          <a:xfrm>
            <a:off x="838200" y="1825625"/>
            <a:ext cx="10515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9106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B5C720FA-86BF-1E30-3C59-B1C50E4BD034}"/>
              </a:ext>
            </a:extLst>
          </p:cNvPr>
          <p:cNvPicPr>
            <a:picLocks noChangeAspect="1"/>
          </p:cNvPicPr>
          <p:nvPr userDrawn="1"/>
        </p:nvPicPr>
        <p:blipFill rotWithShape="1">
          <a:blip r:embed="rId2"/>
          <a:srcRect t="-17" r="21857" b="31661"/>
          <a:stretch/>
        </p:blipFill>
        <p:spPr>
          <a:xfrm>
            <a:off x="7390675" y="2717599"/>
            <a:ext cx="4801325" cy="3888000"/>
          </a:xfrm>
          <a:prstGeom prst="rect">
            <a:avLst/>
          </a:prstGeom>
        </p:spPr>
      </p:pic>
      <p:sp>
        <p:nvSpPr>
          <p:cNvPr id="2" name="Titel 1">
            <a:extLst>
              <a:ext uri="{FF2B5EF4-FFF2-40B4-BE49-F238E27FC236}">
                <a16:creationId xmlns:a16="http://schemas.microsoft.com/office/drawing/2014/main" id="{5239708A-3C20-500B-A255-AA58FF11F6DE}"/>
              </a:ext>
            </a:extLst>
          </p:cNvPr>
          <p:cNvSpPr>
            <a:spLocks noGrp="1"/>
          </p:cNvSpPr>
          <p:nvPr>
            <p:ph type="ctrTitle" hasCustomPrompt="1"/>
          </p:nvPr>
        </p:nvSpPr>
        <p:spPr>
          <a:xfrm>
            <a:off x="1030800" y="1056415"/>
            <a:ext cx="10101600" cy="1521186"/>
          </a:xfrm>
          <a:prstGeom prst="rect">
            <a:avLst/>
          </a:prstGeom>
        </p:spPr>
        <p:txBody>
          <a:bodyPr anchor="b"/>
          <a:lstStyle>
            <a:lvl1pPr algn="ctr">
              <a:defRPr sz="8000" b="0"/>
            </a:lvl1pPr>
          </a:lstStyle>
          <a:p>
            <a:r>
              <a:rPr lang="nl-NL" dirty="0" err="1"/>
              <a:t>Title</a:t>
            </a:r>
            <a:endParaRPr lang="nl-NL" dirty="0"/>
          </a:p>
        </p:txBody>
      </p:sp>
      <p:sp>
        <p:nvSpPr>
          <p:cNvPr id="3" name="Ondertitel 2">
            <a:extLst>
              <a:ext uri="{FF2B5EF4-FFF2-40B4-BE49-F238E27FC236}">
                <a16:creationId xmlns:a16="http://schemas.microsoft.com/office/drawing/2014/main" id="{86C0BE00-96D9-4185-6A01-BF3A7EDAE9A3}"/>
              </a:ext>
            </a:extLst>
          </p:cNvPr>
          <p:cNvSpPr>
            <a:spLocks noGrp="1"/>
          </p:cNvSpPr>
          <p:nvPr>
            <p:ph type="subTitle" idx="1" hasCustomPrompt="1"/>
          </p:nvPr>
        </p:nvSpPr>
        <p:spPr>
          <a:xfrm>
            <a:off x="1030800" y="2795638"/>
            <a:ext cx="101016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err="1"/>
              <a:t>Subtitle</a:t>
            </a:r>
            <a:endParaRPr lang="nl-NL" dirty="0"/>
          </a:p>
        </p:txBody>
      </p:sp>
      <p:sp>
        <p:nvSpPr>
          <p:cNvPr id="5" name="Tijdelijke aanduiding voor voettekst 4">
            <a:extLst>
              <a:ext uri="{FF2B5EF4-FFF2-40B4-BE49-F238E27FC236}">
                <a16:creationId xmlns:a16="http://schemas.microsoft.com/office/drawing/2014/main" id="{1376A1B5-7D93-2F96-D1E8-59CA9BF7CDFB}"/>
              </a:ext>
            </a:extLst>
          </p:cNvPr>
          <p:cNvSpPr>
            <a:spLocks noGrp="1"/>
          </p:cNvSpPr>
          <p:nvPr>
            <p:ph type="ftr" sz="quarter" idx="11"/>
          </p:nvPr>
        </p:nvSpPr>
        <p:spPr>
          <a:xfrm>
            <a:off x="4024200" y="6214169"/>
            <a:ext cx="4114800" cy="365125"/>
          </a:xfrm>
          <a:prstGeom prst="rect">
            <a:avLst/>
          </a:prstGeom>
        </p:spPr>
        <p:txBody>
          <a:bodyPr/>
          <a:lstStyle/>
          <a:p>
            <a:endParaRPr lang="nl-NL" dirty="0"/>
          </a:p>
        </p:txBody>
      </p:sp>
      <p:sp>
        <p:nvSpPr>
          <p:cNvPr id="6" name="Tijdelijke aanduiding voor dianummer 5">
            <a:extLst>
              <a:ext uri="{FF2B5EF4-FFF2-40B4-BE49-F238E27FC236}">
                <a16:creationId xmlns:a16="http://schemas.microsoft.com/office/drawing/2014/main" id="{1A67490C-7A55-F303-C6C8-6B79D16698C5}"/>
              </a:ext>
            </a:extLst>
          </p:cNvPr>
          <p:cNvSpPr>
            <a:spLocks noGrp="1"/>
          </p:cNvSpPr>
          <p:nvPr>
            <p:ph type="sldNum" sz="quarter" idx="12"/>
          </p:nvPr>
        </p:nvSpPr>
        <p:spPr>
          <a:xfrm>
            <a:off x="8596200" y="6214169"/>
            <a:ext cx="2743200" cy="365125"/>
          </a:xfrm>
          <a:prstGeom prst="rect">
            <a:avLst/>
          </a:prstGeom>
        </p:spPr>
        <p:txBody>
          <a:bodyPr/>
          <a:lstStyle/>
          <a:p>
            <a:fld id="{809BBC20-6EC7-B041-BC19-2FEC29F68440}" type="slidenum">
              <a:rPr lang="nl-NL" smtClean="0"/>
              <a:t>‹#›</a:t>
            </a:fld>
            <a:endParaRPr lang="nl-NL" dirty="0"/>
          </a:p>
        </p:txBody>
      </p:sp>
      <p:sp>
        <p:nvSpPr>
          <p:cNvPr id="4" name="Tijdelijke aanduiding voor datum 3">
            <a:extLst>
              <a:ext uri="{FF2B5EF4-FFF2-40B4-BE49-F238E27FC236}">
                <a16:creationId xmlns:a16="http://schemas.microsoft.com/office/drawing/2014/main" id="{B8F0BC85-C1DE-2655-8555-F5E9F207E032}"/>
              </a:ext>
            </a:extLst>
          </p:cNvPr>
          <p:cNvSpPr>
            <a:spLocks noGrp="1"/>
          </p:cNvSpPr>
          <p:nvPr>
            <p:ph type="dt" sz="half" idx="10"/>
          </p:nvPr>
        </p:nvSpPr>
        <p:spPr>
          <a:xfrm>
            <a:off x="823800" y="6214168"/>
            <a:ext cx="2743200" cy="365125"/>
          </a:xfrm>
          <a:prstGeom prst="rect">
            <a:avLst/>
          </a:prstGeom>
        </p:spPr>
        <p:txBody>
          <a:bodyPr/>
          <a:lstStyle/>
          <a:p>
            <a:fld id="{486A0A43-3E0F-3340-93DA-0C0A83174572}" type="datetimeFigureOut">
              <a:rPr lang="nl-NL" smtClean="0"/>
              <a:t>19-11-2024</a:t>
            </a:fld>
            <a:endParaRPr lang="nl-NL" dirty="0"/>
          </a:p>
        </p:txBody>
      </p:sp>
    </p:spTree>
    <p:extLst>
      <p:ext uri="{BB962C8B-B14F-4D97-AF65-F5344CB8AC3E}">
        <p14:creationId xmlns:p14="http://schemas.microsoft.com/office/powerpoint/2010/main" val="252053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A8F42-25C1-207E-82B6-69B35FC7941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3B6C6A9-615A-15D7-723A-C9D873150D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21678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477584B-515F-A940-080E-B80B170E6E3E}"/>
              </a:ext>
            </a:extLst>
          </p:cNvPr>
          <p:cNvPicPr>
            <a:picLocks noChangeAspect="1"/>
          </p:cNvPicPr>
          <p:nvPr userDrawn="1"/>
        </p:nvPicPr>
        <p:blipFill rotWithShape="1">
          <a:blip r:embed="rId2"/>
          <a:srcRect l="20573" t="6470" r="-5688" b="43821"/>
          <a:stretch/>
        </p:blipFill>
        <p:spPr>
          <a:xfrm>
            <a:off x="-11080" y="3735708"/>
            <a:ext cx="5229726" cy="2827367"/>
          </a:xfrm>
          <a:prstGeom prst="rect">
            <a:avLst/>
          </a:prstGeom>
        </p:spPr>
      </p:pic>
      <p:sp>
        <p:nvSpPr>
          <p:cNvPr id="2" name="Titel 1">
            <a:extLst>
              <a:ext uri="{FF2B5EF4-FFF2-40B4-BE49-F238E27FC236}">
                <a16:creationId xmlns:a16="http://schemas.microsoft.com/office/drawing/2014/main" id="{D7ABAB3D-593B-B09B-F2BA-AC3EA4778BA0}"/>
              </a:ext>
            </a:extLst>
          </p:cNvPr>
          <p:cNvSpPr>
            <a:spLocks noGrp="1"/>
          </p:cNvSpPr>
          <p:nvPr>
            <p:ph type="title"/>
          </p:nvPr>
        </p:nvSpPr>
        <p:spPr>
          <a:xfrm>
            <a:off x="838200" y="365125"/>
            <a:ext cx="8897251" cy="1325563"/>
          </a:xfrm>
          <a:prstGeom prst="rect">
            <a:avLst/>
          </a:prstGeo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DAED024-5DAE-8594-99D2-F4ECAF2CE08C}"/>
              </a:ext>
            </a:extLst>
          </p:cNvPr>
          <p:cNvSpPr>
            <a:spLocks noGrp="1"/>
          </p:cNvSpPr>
          <p:nvPr>
            <p:ph type="dt" sz="half" idx="10"/>
          </p:nvPr>
        </p:nvSpPr>
        <p:spPr>
          <a:xfrm>
            <a:off x="838200" y="6197950"/>
            <a:ext cx="2743200" cy="365125"/>
          </a:xfrm>
          <a:prstGeom prst="rect">
            <a:avLst/>
          </a:prstGeom>
        </p:spPr>
        <p:txBody>
          <a:bodyPr/>
          <a:lstStyle/>
          <a:p>
            <a:fld id="{486A0A43-3E0F-3340-93DA-0C0A83174572}" type="datetimeFigureOut">
              <a:rPr lang="nl-NL" smtClean="0"/>
              <a:t>19-11-2024</a:t>
            </a:fld>
            <a:endParaRPr lang="nl-NL" dirty="0"/>
          </a:p>
        </p:txBody>
      </p:sp>
      <p:sp>
        <p:nvSpPr>
          <p:cNvPr id="4" name="Tijdelijke aanduiding voor voettekst 3">
            <a:extLst>
              <a:ext uri="{FF2B5EF4-FFF2-40B4-BE49-F238E27FC236}">
                <a16:creationId xmlns:a16="http://schemas.microsoft.com/office/drawing/2014/main" id="{CF88B2E5-65C0-DF1A-491E-27322F8A498B}"/>
              </a:ext>
            </a:extLst>
          </p:cNvPr>
          <p:cNvSpPr>
            <a:spLocks noGrp="1"/>
          </p:cNvSpPr>
          <p:nvPr>
            <p:ph type="ftr" sz="quarter" idx="11"/>
          </p:nvPr>
        </p:nvSpPr>
        <p:spPr>
          <a:xfrm>
            <a:off x="4038600" y="61979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74CD1799-FA23-6199-7670-BC89B507A5EE}"/>
              </a:ext>
            </a:extLst>
          </p:cNvPr>
          <p:cNvSpPr>
            <a:spLocks noGrp="1"/>
          </p:cNvSpPr>
          <p:nvPr>
            <p:ph type="sldNum" sz="quarter" idx="12"/>
          </p:nvPr>
        </p:nvSpPr>
        <p:spPr>
          <a:xfrm>
            <a:off x="8610600" y="6197950"/>
            <a:ext cx="2743200" cy="365125"/>
          </a:xfrm>
          <a:prstGeom prst="rect">
            <a:avLst/>
          </a:prstGeom>
        </p:spPr>
        <p:txBody>
          <a:bodyPr/>
          <a:lstStyle/>
          <a:p>
            <a:fld id="{809BBC20-6EC7-B041-BC19-2FEC29F68440}" type="slidenum">
              <a:rPr lang="nl-NL" smtClean="0"/>
              <a:t>‹#›</a:t>
            </a:fld>
            <a:endParaRPr lang="nl-NL"/>
          </a:p>
        </p:txBody>
      </p:sp>
    </p:spTree>
    <p:extLst>
      <p:ext uri="{BB962C8B-B14F-4D97-AF65-F5344CB8AC3E}">
        <p14:creationId xmlns:p14="http://schemas.microsoft.com/office/powerpoint/2010/main" val="187072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6D060-FFC3-721C-D0F9-92AE51FA8D2D}"/>
              </a:ext>
            </a:extLst>
          </p:cNvPr>
          <p:cNvSpPr>
            <a:spLocks noGrp="1"/>
          </p:cNvSpPr>
          <p:nvPr>
            <p:ph type="title"/>
          </p:nvPr>
        </p:nvSpPr>
        <p:spPr>
          <a:xfrm>
            <a:off x="838200" y="365125"/>
            <a:ext cx="8897251" cy="1325563"/>
          </a:xfrm>
          <a:prstGeom prst="rect">
            <a:avLst/>
          </a:prstGeo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CC4E33-93B2-7751-0826-C9391BB50227}"/>
              </a:ext>
            </a:extLst>
          </p:cNvPr>
          <p:cNvSpPr>
            <a:spLocks noGrp="1"/>
          </p:cNvSpPr>
          <p:nvPr>
            <p:ph sz="half" idx="1"/>
          </p:nvPr>
        </p:nvSpPr>
        <p:spPr>
          <a:xfrm>
            <a:off x="838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CB54C487-24DB-B03C-EF52-06E0A98EEAA3}"/>
              </a:ext>
            </a:extLst>
          </p:cNvPr>
          <p:cNvSpPr>
            <a:spLocks noGrp="1"/>
          </p:cNvSpPr>
          <p:nvPr>
            <p:ph sz="half" idx="2"/>
          </p:nvPr>
        </p:nvSpPr>
        <p:spPr>
          <a:xfrm>
            <a:off x="6172200" y="1825625"/>
            <a:ext cx="51816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6862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11086-D515-99C5-268A-54A1814DF779}"/>
              </a:ext>
            </a:extLst>
          </p:cNvPr>
          <p:cNvSpPr>
            <a:spLocks noGrp="1"/>
          </p:cNvSpPr>
          <p:nvPr>
            <p:ph type="title"/>
          </p:nvPr>
        </p:nvSpPr>
        <p:spPr>
          <a:xfrm>
            <a:off x="839788" y="365125"/>
            <a:ext cx="10515600" cy="1325563"/>
          </a:xfrm>
          <a:prstGeom prst="rect">
            <a:avLst/>
          </a:prstGeo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29BBEE5-C922-C25E-400C-8281783A04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947BE6D-29BD-99A5-8FBA-E9DDCF1CFA06}"/>
              </a:ext>
            </a:extLst>
          </p:cNvPr>
          <p:cNvSpPr>
            <a:spLocks noGrp="1"/>
          </p:cNvSpPr>
          <p:nvPr>
            <p:ph sz="half" idx="2"/>
          </p:nvPr>
        </p:nvSpPr>
        <p:spPr>
          <a:xfrm>
            <a:off x="839788" y="2505075"/>
            <a:ext cx="5157787"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78DB68F9-0C58-D22D-D26D-91C676A89F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EEBC046-9D5F-8C12-A697-6465DEF731FA}"/>
              </a:ext>
            </a:extLst>
          </p:cNvPr>
          <p:cNvSpPr>
            <a:spLocks noGrp="1"/>
          </p:cNvSpPr>
          <p:nvPr>
            <p:ph sz="quarter" idx="4"/>
          </p:nvPr>
        </p:nvSpPr>
        <p:spPr>
          <a:xfrm>
            <a:off x="6172200" y="2505075"/>
            <a:ext cx="5183188" cy="368458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6105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7FE4DA9-6B4A-068A-C943-BA53F13EC3DB}"/>
              </a:ext>
            </a:extLst>
          </p:cNvPr>
          <p:cNvPicPr>
            <a:picLocks noChangeAspect="1"/>
          </p:cNvPicPr>
          <p:nvPr userDrawn="1"/>
        </p:nvPicPr>
        <p:blipFill rotWithShape="1">
          <a:blip r:embed="rId2"/>
          <a:srcRect l="27628" t="-4" b="28167"/>
          <a:stretch/>
        </p:blipFill>
        <p:spPr>
          <a:xfrm>
            <a:off x="0" y="659076"/>
            <a:ext cx="6422399" cy="5903999"/>
          </a:xfrm>
          <a:prstGeom prst="rect">
            <a:avLst/>
          </a:prstGeom>
        </p:spPr>
      </p:pic>
      <p:sp>
        <p:nvSpPr>
          <p:cNvPr id="2" name="Tijdelijke aanduiding voor datum 1">
            <a:extLst>
              <a:ext uri="{FF2B5EF4-FFF2-40B4-BE49-F238E27FC236}">
                <a16:creationId xmlns:a16="http://schemas.microsoft.com/office/drawing/2014/main" id="{9960B9A8-53B1-8892-49AF-8D0F2AC3F826}"/>
              </a:ext>
            </a:extLst>
          </p:cNvPr>
          <p:cNvSpPr>
            <a:spLocks noGrp="1"/>
          </p:cNvSpPr>
          <p:nvPr>
            <p:ph type="dt" sz="half" idx="10"/>
          </p:nvPr>
        </p:nvSpPr>
        <p:spPr>
          <a:xfrm>
            <a:off x="831000" y="6197950"/>
            <a:ext cx="2743200" cy="365125"/>
          </a:xfrm>
          <a:prstGeom prst="rect">
            <a:avLst/>
          </a:prstGeom>
        </p:spPr>
        <p:txBody>
          <a:bodyPr/>
          <a:lstStyle/>
          <a:p>
            <a:fld id="{486A0A43-3E0F-3340-93DA-0C0A83174572}" type="datetimeFigureOut">
              <a:rPr lang="nl-NL" smtClean="0"/>
              <a:t>19-11-2024</a:t>
            </a:fld>
            <a:endParaRPr lang="nl-NL" dirty="0"/>
          </a:p>
        </p:txBody>
      </p:sp>
      <p:sp>
        <p:nvSpPr>
          <p:cNvPr id="4" name="Tijdelijke aanduiding voor dianummer 3">
            <a:extLst>
              <a:ext uri="{FF2B5EF4-FFF2-40B4-BE49-F238E27FC236}">
                <a16:creationId xmlns:a16="http://schemas.microsoft.com/office/drawing/2014/main" id="{5A6F19C8-8F3E-7B08-4ED2-CE2696D6CA69}"/>
              </a:ext>
            </a:extLst>
          </p:cNvPr>
          <p:cNvSpPr>
            <a:spLocks noGrp="1"/>
          </p:cNvSpPr>
          <p:nvPr>
            <p:ph type="sldNum" sz="quarter" idx="12"/>
          </p:nvPr>
        </p:nvSpPr>
        <p:spPr>
          <a:xfrm>
            <a:off x="8603400" y="6197950"/>
            <a:ext cx="2743200" cy="365125"/>
          </a:xfrm>
          <a:prstGeom prst="rect">
            <a:avLst/>
          </a:prstGeom>
        </p:spPr>
        <p:txBody>
          <a:bodyPr/>
          <a:lstStyle/>
          <a:p>
            <a:fld id="{809BBC20-6EC7-B041-BC19-2FEC29F68440}" type="slidenum">
              <a:rPr lang="nl-NL" smtClean="0"/>
              <a:t>‹#›</a:t>
            </a:fld>
            <a:endParaRPr lang="nl-NL"/>
          </a:p>
        </p:txBody>
      </p:sp>
      <p:sp>
        <p:nvSpPr>
          <p:cNvPr id="3" name="Tijdelijke aanduiding voor voettekst 2">
            <a:extLst>
              <a:ext uri="{FF2B5EF4-FFF2-40B4-BE49-F238E27FC236}">
                <a16:creationId xmlns:a16="http://schemas.microsoft.com/office/drawing/2014/main" id="{DED46F68-3C4F-B807-E859-4889D3FDA516}"/>
              </a:ext>
            </a:extLst>
          </p:cNvPr>
          <p:cNvSpPr>
            <a:spLocks noGrp="1"/>
          </p:cNvSpPr>
          <p:nvPr>
            <p:ph type="ftr" sz="quarter" idx="11"/>
          </p:nvPr>
        </p:nvSpPr>
        <p:spPr>
          <a:xfrm>
            <a:off x="4031400" y="6197950"/>
            <a:ext cx="4114800" cy="365125"/>
          </a:xfrm>
          <a:prstGeom prst="rect">
            <a:avLst/>
          </a:prstGeom>
        </p:spPr>
        <p:txBody>
          <a:bodyPr/>
          <a:lstStyle/>
          <a:p>
            <a:endParaRPr lang="nl-NL" dirty="0"/>
          </a:p>
        </p:txBody>
      </p:sp>
    </p:spTree>
    <p:extLst>
      <p:ext uri="{BB962C8B-B14F-4D97-AF65-F5344CB8AC3E}">
        <p14:creationId xmlns:p14="http://schemas.microsoft.com/office/powerpoint/2010/main" val="201487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3829C-9B0C-E018-9F53-4632A224D8D8}"/>
              </a:ext>
            </a:extLst>
          </p:cNvPr>
          <p:cNvSpPr>
            <a:spLocks noGrp="1"/>
          </p:cNvSpPr>
          <p:nvPr>
            <p:ph type="title" hasCustomPrompt="1"/>
          </p:nvPr>
        </p:nvSpPr>
        <p:spPr>
          <a:xfrm>
            <a:off x="838200" y="114396"/>
            <a:ext cx="8897251" cy="1325563"/>
          </a:xfrm>
          <a:prstGeom prst="rect">
            <a:avLst/>
          </a:prstGeom>
        </p:spPr>
        <p:txBody>
          <a:bodyPr/>
          <a:lstStyle/>
          <a:p>
            <a:r>
              <a:rPr lang="nl-NL" dirty="0"/>
              <a:t>PDPC contact details</a:t>
            </a:r>
          </a:p>
        </p:txBody>
      </p:sp>
      <p:sp>
        <p:nvSpPr>
          <p:cNvPr id="3" name="Tijdelijke aanduiding voor inhoud 2">
            <a:extLst>
              <a:ext uri="{FF2B5EF4-FFF2-40B4-BE49-F238E27FC236}">
                <a16:creationId xmlns:a16="http://schemas.microsoft.com/office/drawing/2014/main" id="{DF6FE984-136A-E498-E55C-1CE347194B50}"/>
              </a:ext>
            </a:extLst>
          </p:cNvPr>
          <p:cNvSpPr>
            <a:spLocks noGrp="1"/>
          </p:cNvSpPr>
          <p:nvPr>
            <p:ph idx="1" hasCustomPrompt="1"/>
          </p:nvPr>
        </p:nvSpPr>
        <p:spPr>
          <a:xfrm>
            <a:off x="838200" y="1557820"/>
            <a:ext cx="10515600" cy="4612707"/>
          </a:xfrm>
          <a:prstGeom prst="rect">
            <a:avLst/>
          </a:prstGeom>
        </p:spPr>
        <p:txBody>
          <a:bodyPr>
            <a:noAutofit/>
          </a:bodyPr>
          <a:lstStyle>
            <a:lvl1pPr marL="0" indent="0">
              <a:buNone/>
              <a:defRPr sz="2500"/>
            </a:lvl1pPr>
            <a:lvl2pPr marL="457200" indent="0">
              <a:buNone/>
              <a:defRPr sz="2500"/>
            </a:lvl2pPr>
          </a:lstStyle>
          <a:p>
            <a:pPr lvl="0"/>
            <a:r>
              <a:rPr lang="nl-NL" dirty="0"/>
              <a:t>Keep up-to-date </a:t>
            </a:r>
            <a:r>
              <a:rPr lang="nl-NL" dirty="0" err="1"/>
              <a:t>with</a:t>
            </a:r>
            <a:r>
              <a:rPr lang="nl-NL" dirty="0"/>
              <a:t> </a:t>
            </a:r>
            <a:r>
              <a:rPr lang="nl-NL" dirty="0" err="1"/>
              <a:t>the</a:t>
            </a:r>
            <a:r>
              <a:rPr lang="nl-NL" dirty="0"/>
              <a:t> </a:t>
            </a:r>
            <a:r>
              <a:rPr lang="nl-NL" dirty="0" err="1"/>
              <a:t>latest</a:t>
            </a:r>
            <a:r>
              <a:rPr lang="nl-NL" dirty="0"/>
              <a:t> PDPC </a:t>
            </a:r>
            <a:r>
              <a:rPr lang="nl-NL" dirty="0" err="1"/>
              <a:t>news</a:t>
            </a:r>
            <a:r>
              <a:rPr lang="nl-NL" dirty="0"/>
              <a:t> at: 	</a:t>
            </a:r>
          </a:p>
          <a:p>
            <a:pPr lvl="0"/>
            <a:r>
              <a:rPr lang="nl-NL" dirty="0"/>
              <a:t>	</a:t>
            </a:r>
            <a:r>
              <a:rPr lang="nl-NL" dirty="0" err="1"/>
              <a:t>www.convergence.nl</a:t>
            </a:r>
            <a:endParaRPr lang="nl-NL" dirty="0"/>
          </a:p>
          <a:p>
            <a:pPr lvl="0"/>
            <a:endParaRPr lang="nl-NL" dirty="0"/>
          </a:p>
          <a:p>
            <a:pPr lvl="0"/>
            <a:r>
              <a:rPr lang="nl-NL" dirty="0" err="1"/>
              <a:t>Interested</a:t>
            </a:r>
            <a:r>
              <a:rPr lang="nl-NL" dirty="0"/>
              <a:t> in </a:t>
            </a:r>
            <a:r>
              <a:rPr lang="nl-NL" dirty="0" err="1"/>
              <a:t>finding</a:t>
            </a:r>
            <a:r>
              <a:rPr lang="nl-NL" dirty="0"/>
              <a:t> out more </a:t>
            </a:r>
            <a:r>
              <a:rPr lang="nl-NL" dirty="0" err="1"/>
              <a:t>about</a:t>
            </a:r>
            <a:r>
              <a:rPr lang="nl-NL" dirty="0"/>
              <a:t> </a:t>
            </a:r>
            <a:r>
              <a:rPr lang="nl-NL" dirty="0" err="1"/>
              <a:t>the</a:t>
            </a:r>
            <a:r>
              <a:rPr lang="nl-NL" dirty="0"/>
              <a:t> PDPC?</a:t>
            </a:r>
          </a:p>
          <a:p>
            <a:pPr lvl="1"/>
            <a:r>
              <a:rPr lang="nl-NL" dirty="0"/>
              <a:t>	</a:t>
            </a:r>
            <a:r>
              <a:rPr lang="nl-NL" dirty="0" err="1"/>
              <a:t>PDPC@erasmusmc.nl</a:t>
            </a:r>
            <a:endParaRPr lang="nl-NL" dirty="0"/>
          </a:p>
          <a:p>
            <a:pPr lvl="0"/>
            <a:endParaRPr lang="nl-NL" dirty="0"/>
          </a:p>
          <a:p>
            <a:pPr lvl="0"/>
            <a:r>
              <a:rPr lang="nl-NL" dirty="0"/>
              <a:t>Follow </a:t>
            </a:r>
            <a:r>
              <a:rPr lang="nl-NL" dirty="0" err="1"/>
              <a:t>us</a:t>
            </a:r>
            <a:r>
              <a:rPr lang="nl-NL" dirty="0"/>
              <a:t> on:</a:t>
            </a:r>
          </a:p>
          <a:p>
            <a:pPr lvl="0"/>
            <a:r>
              <a:rPr lang="nl-NL" dirty="0"/>
              <a:t>	</a:t>
            </a:r>
            <a:r>
              <a:rPr lang="nl-NL" dirty="0" err="1"/>
              <a:t>Pandemic</a:t>
            </a:r>
            <a:r>
              <a:rPr lang="nl-NL" dirty="0"/>
              <a:t> </a:t>
            </a:r>
            <a:r>
              <a:rPr lang="nl-NL" dirty="0" err="1"/>
              <a:t>and</a:t>
            </a:r>
            <a:r>
              <a:rPr lang="nl-NL" dirty="0"/>
              <a:t> Disaster </a:t>
            </a:r>
            <a:r>
              <a:rPr lang="nl-NL" dirty="0" err="1"/>
              <a:t>preparedness</a:t>
            </a:r>
            <a:r>
              <a:rPr lang="nl-NL" dirty="0"/>
              <a:t> Center (PDPC)</a:t>
            </a:r>
          </a:p>
          <a:p>
            <a:pPr lvl="0"/>
            <a:r>
              <a:rPr lang="nl-NL" dirty="0"/>
              <a:t>	</a:t>
            </a:r>
          </a:p>
          <a:p>
            <a:pPr lvl="0"/>
            <a:r>
              <a:rPr lang="nl-NL" dirty="0"/>
              <a:t>	Erasmus MC, Rotterdam</a:t>
            </a:r>
          </a:p>
        </p:txBody>
      </p:sp>
      <p:pic>
        <p:nvPicPr>
          <p:cNvPr id="8" name="Afbeelding 7">
            <a:extLst>
              <a:ext uri="{FF2B5EF4-FFF2-40B4-BE49-F238E27FC236}">
                <a16:creationId xmlns:a16="http://schemas.microsoft.com/office/drawing/2014/main" id="{62ED16AA-9C4A-89AC-79B1-975E2F25F9DF}"/>
              </a:ext>
            </a:extLst>
          </p:cNvPr>
          <p:cNvPicPr>
            <a:picLocks noChangeAspect="1"/>
          </p:cNvPicPr>
          <p:nvPr userDrawn="1"/>
        </p:nvPicPr>
        <p:blipFill>
          <a:blip r:embed="rId2"/>
          <a:stretch>
            <a:fillRect/>
          </a:stretch>
        </p:blipFill>
        <p:spPr>
          <a:xfrm>
            <a:off x="946346" y="4789188"/>
            <a:ext cx="347371" cy="347371"/>
          </a:xfrm>
          <a:prstGeom prst="rect">
            <a:avLst/>
          </a:prstGeom>
        </p:spPr>
      </p:pic>
      <p:pic>
        <p:nvPicPr>
          <p:cNvPr id="9" name="Afbeelding 8">
            <a:extLst>
              <a:ext uri="{FF2B5EF4-FFF2-40B4-BE49-F238E27FC236}">
                <a16:creationId xmlns:a16="http://schemas.microsoft.com/office/drawing/2014/main" id="{4BCBB16C-2B0A-09ED-5FF0-02788FD50466}"/>
              </a:ext>
            </a:extLst>
          </p:cNvPr>
          <p:cNvPicPr>
            <a:picLocks noChangeAspect="1"/>
          </p:cNvPicPr>
          <p:nvPr userDrawn="1"/>
        </p:nvPicPr>
        <p:blipFill>
          <a:blip r:embed="rId3"/>
          <a:stretch>
            <a:fillRect/>
          </a:stretch>
        </p:blipFill>
        <p:spPr>
          <a:xfrm>
            <a:off x="1365445" y="4789188"/>
            <a:ext cx="347371" cy="347371"/>
          </a:xfrm>
          <a:prstGeom prst="rect">
            <a:avLst/>
          </a:prstGeom>
        </p:spPr>
      </p:pic>
      <p:pic>
        <p:nvPicPr>
          <p:cNvPr id="10" name="Afbeelding 9">
            <a:extLst>
              <a:ext uri="{FF2B5EF4-FFF2-40B4-BE49-F238E27FC236}">
                <a16:creationId xmlns:a16="http://schemas.microsoft.com/office/drawing/2014/main" id="{97519D4F-7448-EC8A-0654-F159A8A1EC90}"/>
              </a:ext>
            </a:extLst>
          </p:cNvPr>
          <p:cNvPicPr>
            <a:picLocks noChangeAspect="1"/>
          </p:cNvPicPr>
          <p:nvPr userDrawn="1"/>
        </p:nvPicPr>
        <p:blipFill>
          <a:blip r:embed="rId4"/>
          <a:stretch>
            <a:fillRect/>
          </a:stretch>
        </p:blipFill>
        <p:spPr>
          <a:xfrm>
            <a:off x="946346" y="2103942"/>
            <a:ext cx="347371" cy="347371"/>
          </a:xfrm>
          <a:prstGeom prst="rect">
            <a:avLst/>
          </a:prstGeom>
        </p:spPr>
      </p:pic>
      <p:pic>
        <p:nvPicPr>
          <p:cNvPr id="12" name="Afbeelding 11">
            <a:extLst>
              <a:ext uri="{FF2B5EF4-FFF2-40B4-BE49-F238E27FC236}">
                <a16:creationId xmlns:a16="http://schemas.microsoft.com/office/drawing/2014/main" id="{6063DB16-A017-55ED-D300-DA75D5CF689B}"/>
              </a:ext>
            </a:extLst>
          </p:cNvPr>
          <p:cNvPicPr>
            <a:picLocks noChangeAspect="1"/>
          </p:cNvPicPr>
          <p:nvPr userDrawn="1"/>
        </p:nvPicPr>
        <p:blipFill>
          <a:blip r:embed="rId5"/>
          <a:stretch>
            <a:fillRect/>
          </a:stretch>
        </p:blipFill>
        <p:spPr>
          <a:xfrm>
            <a:off x="957321" y="3486271"/>
            <a:ext cx="347371" cy="274240"/>
          </a:xfrm>
          <a:prstGeom prst="rect">
            <a:avLst/>
          </a:prstGeom>
        </p:spPr>
      </p:pic>
      <p:pic>
        <p:nvPicPr>
          <p:cNvPr id="13" name="Afbeelding 12">
            <a:extLst>
              <a:ext uri="{FF2B5EF4-FFF2-40B4-BE49-F238E27FC236}">
                <a16:creationId xmlns:a16="http://schemas.microsoft.com/office/drawing/2014/main" id="{434BA970-37E4-5BFD-A989-A69882214F7A}"/>
              </a:ext>
            </a:extLst>
          </p:cNvPr>
          <p:cNvPicPr>
            <a:picLocks noChangeAspect="1"/>
          </p:cNvPicPr>
          <p:nvPr userDrawn="1"/>
        </p:nvPicPr>
        <p:blipFill>
          <a:blip r:embed="rId6"/>
          <a:stretch>
            <a:fillRect/>
          </a:stretch>
        </p:blipFill>
        <p:spPr>
          <a:xfrm>
            <a:off x="946857" y="5729338"/>
            <a:ext cx="368300" cy="482600"/>
          </a:xfrm>
          <a:prstGeom prst="rect">
            <a:avLst/>
          </a:prstGeom>
        </p:spPr>
      </p:pic>
      <p:pic>
        <p:nvPicPr>
          <p:cNvPr id="4" name="Afbeelding 3">
            <a:extLst>
              <a:ext uri="{FF2B5EF4-FFF2-40B4-BE49-F238E27FC236}">
                <a16:creationId xmlns:a16="http://schemas.microsoft.com/office/drawing/2014/main" id="{BC81C9F7-8ECA-2DB6-A481-E27BD984F40E}"/>
              </a:ext>
            </a:extLst>
          </p:cNvPr>
          <p:cNvPicPr>
            <a:picLocks noChangeAspect="1"/>
          </p:cNvPicPr>
          <p:nvPr userDrawn="1"/>
        </p:nvPicPr>
        <p:blipFill rotWithShape="1">
          <a:blip r:embed="rId7"/>
          <a:srcRect t="-4" r="25124" b="28167"/>
          <a:stretch/>
        </p:blipFill>
        <p:spPr>
          <a:xfrm>
            <a:off x="8010040" y="2870615"/>
            <a:ext cx="4181960" cy="3715829"/>
          </a:xfrm>
          <a:prstGeom prst="rect">
            <a:avLst/>
          </a:prstGeom>
        </p:spPr>
      </p:pic>
    </p:spTree>
    <p:extLst>
      <p:ext uri="{BB962C8B-B14F-4D97-AF65-F5344CB8AC3E}">
        <p14:creationId xmlns:p14="http://schemas.microsoft.com/office/powerpoint/2010/main" val="256363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78009CE-6B50-33F9-A009-EB86B6051185}"/>
              </a:ext>
            </a:extLst>
          </p:cNvPr>
          <p:cNvSpPr>
            <a:spLocks noGrp="1"/>
          </p:cNvSpPr>
          <p:nvPr>
            <p:ph type="title"/>
          </p:nvPr>
        </p:nvSpPr>
        <p:spPr>
          <a:xfrm>
            <a:off x="838200" y="365125"/>
            <a:ext cx="8897251" cy="1325563"/>
          </a:xfrm>
          <a:prstGeom prst="rect">
            <a:avLst/>
          </a:prstGeom>
        </p:spPr>
        <p:txBody>
          <a:bodyPr vert="horz" lIns="91440" tIns="45720" rIns="91440" bIns="45720" rtlCol="0" anchor="ctr">
            <a:normAutofit/>
          </a:bodyPr>
          <a:lstStyle/>
          <a:p>
            <a:r>
              <a:rPr lang="nl-NL" dirty="0" err="1"/>
              <a:t>Title</a:t>
            </a:r>
            <a:r>
              <a:rPr lang="nl-NL" dirty="0"/>
              <a:t> </a:t>
            </a:r>
          </a:p>
        </p:txBody>
      </p:sp>
      <p:sp>
        <p:nvSpPr>
          <p:cNvPr id="3" name="Tijdelijke aanduiding voor tekst 2">
            <a:extLst>
              <a:ext uri="{FF2B5EF4-FFF2-40B4-BE49-F238E27FC236}">
                <a16:creationId xmlns:a16="http://schemas.microsoft.com/office/drawing/2014/main" id="{A584D9C1-920F-B3D9-9876-F6FA710B73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a:extLst>
              <a:ext uri="{FF2B5EF4-FFF2-40B4-BE49-F238E27FC236}">
                <a16:creationId xmlns:a16="http://schemas.microsoft.com/office/drawing/2014/main" id="{51B52A77-295C-C208-A810-1776EBC7E3EA}"/>
              </a:ext>
            </a:extLst>
          </p:cNvPr>
          <p:cNvPicPr>
            <a:picLocks noChangeAspect="1"/>
          </p:cNvPicPr>
          <p:nvPr userDrawn="1"/>
        </p:nvPicPr>
        <p:blipFill>
          <a:blip r:embed="rId11"/>
          <a:stretch>
            <a:fillRect/>
          </a:stretch>
        </p:blipFill>
        <p:spPr>
          <a:xfrm>
            <a:off x="0" y="6579294"/>
            <a:ext cx="12191962" cy="320639"/>
          </a:xfrm>
          <a:prstGeom prst="rect">
            <a:avLst/>
          </a:prstGeom>
        </p:spPr>
      </p:pic>
      <p:pic>
        <p:nvPicPr>
          <p:cNvPr id="8" name="Afbeelding 7">
            <a:extLst>
              <a:ext uri="{FF2B5EF4-FFF2-40B4-BE49-F238E27FC236}">
                <a16:creationId xmlns:a16="http://schemas.microsoft.com/office/drawing/2014/main" id="{FF7608C4-51E0-636C-BA30-55705D88A295}"/>
              </a:ext>
            </a:extLst>
          </p:cNvPr>
          <p:cNvPicPr>
            <a:picLocks noChangeAspect="1"/>
          </p:cNvPicPr>
          <p:nvPr userDrawn="1"/>
        </p:nvPicPr>
        <p:blipFill>
          <a:blip r:embed="rId12"/>
          <a:stretch>
            <a:fillRect/>
          </a:stretch>
        </p:blipFill>
        <p:spPr>
          <a:xfrm>
            <a:off x="9735451" y="163294"/>
            <a:ext cx="2242678" cy="1260000"/>
          </a:xfrm>
          <a:prstGeom prst="rect">
            <a:avLst/>
          </a:prstGeom>
        </p:spPr>
      </p:pic>
    </p:spTree>
    <p:extLst>
      <p:ext uri="{BB962C8B-B14F-4D97-AF65-F5344CB8AC3E}">
        <p14:creationId xmlns:p14="http://schemas.microsoft.com/office/powerpoint/2010/main" val="1844029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CA479B2-CCC3-ACA5-80F2-30678CE59D34}"/>
              </a:ext>
            </a:extLst>
          </p:cNvPr>
          <p:cNvSpPr>
            <a:spLocks noGrp="1"/>
          </p:cNvSpPr>
          <p:nvPr>
            <p:ph type="ctrTitle"/>
          </p:nvPr>
        </p:nvSpPr>
        <p:spPr>
          <a:xfrm>
            <a:off x="1045200" y="2746745"/>
            <a:ext cx="9116439" cy="547981"/>
          </a:xfrm>
        </p:spPr>
        <p:txBody>
          <a:bodyPr>
            <a:noAutofit/>
          </a:bodyPr>
          <a:lstStyle/>
          <a:p>
            <a:r>
              <a:rPr lang="en-US" sz="3200" b="1" dirty="0"/>
              <a:t> Integral Scientific Advice for Outbreak Response: </a:t>
            </a:r>
            <a:br>
              <a:rPr lang="en-US" sz="3200" b="1" dirty="0"/>
            </a:br>
            <a:r>
              <a:rPr lang="en-US" sz="3200" b="1" dirty="0"/>
              <a:t>Lessons learned from an Avian Influenza Simulation </a:t>
            </a:r>
            <a:br>
              <a:rPr lang="en-US" sz="3200" b="1" dirty="0"/>
            </a:br>
            <a:r>
              <a:rPr lang="en-US" sz="3200" b="1" dirty="0"/>
              <a:t>in the Netherlands</a:t>
            </a:r>
            <a:endParaRPr lang="nl-NL" sz="4400" dirty="0">
              <a:cs typeface="Arial" panose="020B0604020202020204" pitchFamily="34" charset="0"/>
            </a:endParaRPr>
          </a:p>
        </p:txBody>
      </p:sp>
      <p:sp>
        <p:nvSpPr>
          <p:cNvPr id="5" name="Subtitle 4">
            <a:extLst>
              <a:ext uri="{FF2B5EF4-FFF2-40B4-BE49-F238E27FC236}">
                <a16:creationId xmlns:a16="http://schemas.microsoft.com/office/drawing/2014/main" id="{738D867B-1467-8F94-0793-95034073DA12}"/>
              </a:ext>
            </a:extLst>
          </p:cNvPr>
          <p:cNvSpPr>
            <a:spLocks noGrp="1"/>
          </p:cNvSpPr>
          <p:nvPr>
            <p:ph type="subTitle" idx="1"/>
          </p:nvPr>
        </p:nvSpPr>
        <p:spPr>
          <a:xfrm>
            <a:off x="751075" y="4097403"/>
            <a:ext cx="10101600" cy="1655762"/>
          </a:xfrm>
        </p:spPr>
        <p:txBody>
          <a:bodyPr>
            <a:normAutofit lnSpcReduction="10000"/>
          </a:bodyPr>
          <a:lstStyle/>
          <a:p>
            <a:pPr algn="l"/>
            <a:r>
              <a:rPr lang="en-US" sz="1800" dirty="0"/>
              <a:t>Dr. Charlotte Waltz, postdoctoral researcher</a:t>
            </a:r>
          </a:p>
          <a:p>
            <a:pPr algn="l"/>
            <a:r>
              <a:rPr lang="en-US" sz="1800" dirty="0"/>
              <a:t>Pandemic &amp; Disaster Preparedness Center, Erasmus University Rotterdam</a:t>
            </a:r>
          </a:p>
          <a:p>
            <a:pPr algn="l"/>
            <a:endParaRPr lang="en-US" sz="1600" dirty="0"/>
          </a:p>
          <a:p>
            <a:pPr algn="l"/>
            <a:r>
              <a:rPr lang="en-US" sz="1600" dirty="0"/>
              <a:t>European Scientific Conference on Applied Infectious Disease Epidemiology</a:t>
            </a:r>
          </a:p>
          <a:p>
            <a:pPr algn="l"/>
            <a:r>
              <a:rPr lang="en-US" sz="1600" dirty="0"/>
              <a:t>21 November 2024</a:t>
            </a:r>
          </a:p>
        </p:txBody>
      </p:sp>
      <p:pic>
        <p:nvPicPr>
          <p:cNvPr id="2" name="Afbeelding 11">
            <a:extLst>
              <a:ext uri="{FF2B5EF4-FFF2-40B4-BE49-F238E27FC236}">
                <a16:creationId xmlns:a16="http://schemas.microsoft.com/office/drawing/2014/main" id="{5995C881-2CCA-B1FE-614A-841DB62D5033}"/>
              </a:ext>
            </a:extLst>
          </p:cNvPr>
          <p:cNvPicPr>
            <a:picLocks noChangeAspect="1"/>
          </p:cNvPicPr>
          <p:nvPr/>
        </p:nvPicPr>
        <p:blipFill>
          <a:blip r:embed="rId3"/>
          <a:stretch>
            <a:fillRect/>
          </a:stretch>
        </p:blipFill>
        <p:spPr>
          <a:xfrm>
            <a:off x="0" y="5638676"/>
            <a:ext cx="7526794" cy="914441"/>
          </a:xfrm>
          <a:prstGeom prst="rect">
            <a:avLst/>
          </a:prstGeom>
        </p:spPr>
      </p:pic>
    </p:spTree>
    <p:extLst>
      <p:ext uri="{BB962C8B-B14F-4D97-AF65-F5344CB8AC3E}">
        <p14:creationId xmlns:p14="http://schemas.microsoft.com/office/powerpoint/2010/main" val="175223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F0D3-BEB7-8F17-84E2-813EC40575F1}"/>
              </a:ext>
            </a:extLst>
          </p:cNvPr>
          <p:cNvSpPr>
            <a:spLocks noGrp="1"/>
          </p:cNvSpPr>
          <p:nvPr>
            <p:ph type="title"/>
          </p:nvPr>
        </p:nvSpPr>
        <p:spPr/>
        <p:txBody>
          <a:bodyPr/>
          <a:lstStyle/>
          <a:p>
            <a:r>
              <a:rPr lang="en-US" b="1" dirty="0"/>
              <a:t>Conclusions</a:t>
            </a:r>
            <a:endParaRPr lang="nl-NL" b="1" dirty="0"/>
          </a:p>
        </p:txBody>
      </p:sp>
      <p:sp>
        <p:nvSpPr>
          <p:cNvPr id="3" name="Content Placeholder 2">
            <a:extLst>
              <a:ext uri="{FF2B5EF4-FFF2-40B4-BE49-F238E27FC236}">
                <a16:creationId xmlns:a16="http://schemas.microsoft.com/office/drawing/2014/main" id="{F514A464-F6C8-08DC-93DC-4EB4726B1391}"/>
              </a:ext>
            </a:extLst>
          </p:cNvPr>
          <p:cNvSpPr>
            <a:spLocks noGrp="1"/>
          </p:cNvSpPr>
          <p:nvPr>
            <p:ph idx="1"/>
          </p:nvPr>
        </p:nvSpPr>
        <p:spPr/>
        <p:txBody>
          <a:bodyPr>
            <a:normAutofit/>
          </a:bodyPr>
          <a:lstStyle/>
          <a:p>
            <a:r>
              <a:rPr lang="en-US" sz="2400" b="1" dirty="0">
                <a:effectLst/>
                <a:latin typeface="Calibri" panose="020F0502020204030204" pitchFamily="34" charset="0"/>
                <a:ea typeface="Aptos" panose="020B0004020202020204" pitchFamily="34" charset="0"/>
              </a:rPr>
              <a:t>Integral advice </a:t>
            </a:r>
            <a:r>
              <a:rPr lang="en-US" sz="2400" dirty="0">
                <a:effectLst/>
                <a:latin typeface="Calibri" panose="020F0502020204030204" pitchFamily="34" charset="0"/>
                <a:ea typeface="Aptos" panose="020B0004020202020204" pitchFamily="34" charset="0"/>
              </a:rPr>
              <a:t>offers enriched recommendations for pandemic policies, with clarification of underlying values and mitigation of unintended consequences.</a:t>
            </a:r>
            <a:endParaRPr lang="en-US" sz="2400" b="1" dirty="0">
              <a:effectLst/>
              <a:latin typeface="Calibri" panose="020F0502020204030204" pitchFamily="34" charset="0"/>
              <a:ea typeface="Aptos" panose="020B0004020202020204" pitchFamily="34" charset="0"/>
            </a:endParaRPr>
          </a:p>
          <a:p>
            <a:pPr defTabSz="827501" hangingPunct="0"/>
            <a:r>
              <a:rPr lang="en-US" sz="2400" b="1" dirty="0">
                <a:effectLst/>
                <a:latin typeface="Calibri" panose="020F0502020204030204" pitchFamily="34" charset="0"/>
                <a:ea typeface="Aptos" panose="020B0004020202020204" pitchFamily="34" charset="0"/>
              </a:rPr>
              <a:t>Interdisciplinary discussions </a:t>
            </a:r>
            <a:r>
              <a:rPr lang="en-US" sz="2400" dirty="0">
                <a:effectLst/>
                <a:latin typeface="Calibri" panose="020F0502020204030204" pitchFamily="34" charset="0"/>
                <a:ea typeface="Aptos" panose="020B0004020202020204" pitchFamily="34" charset="0"/>
              </a:rPr>
              <a:t>are crucial for pandemic advice to uncover blind spots in disciplinary recommendations.</a:t>
            </a:r>
          </a:p>
          <a:p>
            <a:pPr marL="171450" indent="-171450" defTabSz="827501" hangingPunct="0"/>
            <a:r>
              <a:rPr lang="en-US" sz="2400" b="1" dirty="0"/>
              <a:t>Simulation exercises</a:t>
            </a:r>
            <a:r>
              <a:rPr lang="en-US" sz="2400" dirty="0"/>
              <a:t> provide invaluable opportunities to prepare for national crisis responses, fostering understanding across disciplines, and further developing and refining integrated advisory approaches.  </a:t>
            </a:r>
          </a:p>
          <a:p>
            <a:pPr marL="171450" indent="-171450" defTabSz="827501" hangingPunct="0">
              <a:buFont typeface="Arial" panose="020B0604020202020204" pitchFamily="34" charset="0"/>
              <a:buChar char="•"/>
            </a:pPr>
            <a:endParaRPr lang="en-US" sz="2800" dirty="0">
              <a:latin typeface="Calibri" panose="020F0502020204030204" pitchFamily="34" charset="0"/>
              <a:ea typeface="Aptos" panose="020B0004020202020204" pitchFamily="34" charset="0"/>
            </a:endParaRPr>
          </a:p>
          <a:p>
            <a:endParaRPr lang="en-US" dirty="0"/>
          </a:p>
          <a:p>
            <a:endParaRPr lang="nl-NL" dirty="0"/>
          </a:p>
        </p:txBody>
      </p:sp>
    </p:spTree>
    <p:extLst>
      <p:ext uri="{BB962C8B-B14F-4D97-AF65-F5344CB8AC3E}">
        <p14:creationId xmlns:p14="http://schemas.microsoft.com/office/powerpoint/2010/main" val="7458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B4EA23-0111-3BEF-79D7-340BAB52ED6F}"/>
              </a:ext>
            </a:extLst>
          </p:cNvPr>
          <p:cNvPicPr>
            <a:picLocks noChangeAspect="1"/>
          </p:cNvPicPr>
          <p:nvPr/>
        </p:nvPicPr>
        <p:blipFill>
          <a:blip r:embed="rId3"/>
          <a:stretch>
            <a:fillRect/>
          </a:stretch>
        </p:blipFill>
        <p:spPr>
          <a:xfrm>
            <a:off x="831852" y="125700"/>
            <a:ext cx="4414209" cy="6247652"/>
          </a:xfrm>
          <a:prstGeom prst="rect">
            <a:avLst/>
          </a:prstGeom>
        </p:spPr>
      </p:pic>
      <p:sp>
        <p:nvSpPr>
          <p:cNvPr id="8" name="Title 1">
            <a:extLst>
              <a:ext uri="{FF2B5EF4-FFF2-40B4-BE49-F238E27FC236}">
                <a16:creationId xmlns:a16="http://schemas.microsoft.com/office/drawing/2014/main" id="{57D716FD-95BA-CA12-DF47-8C78EDDF72A4}"/>
              </a:ext>
            </a:extLst>
          </p:cNvPr>
          <p:cNvSpPr>
            <a:spLocks noGrp="1"/>
          </p:cNvSpPr>
          <p:nvPr>
            <p:ph type="title"/>
          </p:nvPr>
        </p:nvSpPr>
        <p:spPr>
          <a:xfrm>
            <a:off x="5784118" y="1709784"/>
            <a:ext cx="5563334" cy="2852662"/>
          </a:xfrm>
        </p:spPr>
        <p:txBody>
          <a:bodyPr/>
          <a:lstStyle>
            <a:defPPr>
              <a:defRPr lang="en-GB"/>
            </a:defPPr>
            <a:lvl1pPr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1pPr>
            <a:lvl2pPr marL="391686"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2pPr>
            <a:lvl3pPr marL="587529"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3pPr>
            <a:lvl4pPr marL="783372"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4pPr>
            <a:lvl5pPr marL="979214"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5pPr>
            <a:lvl6pPr marL="2073631" algn="l" defTabSz="829452" rtl="0" eaLnBrk="1" latinLnBrk="0" hangingPunct="1">
              <a:defRPr sz="2177" kern="1200">
                <a:solidFill>
                  <a:schemeClr val="tx1"/>
                </a:solidFill>
                <a:latin typeface="Times New Roman" panose="02020603050405020304" pitchFamily="18" charset="0"/>
                <a:ea typeface="+mn-ea"/>
                <a:cs typeface="msgothic" charset="0"/>
              </a:defRPr>
            </a:lvl6pPr>
            <a:lvl7pPr marL="2488357" algn="l" defTabSz="829452" rtl="0" eaLnBrk="1" latinLnBrk="0" hangingPunct="1">
              <a:defRPr sz="2177" kern="1200">
                <a:solidFill>
                  <a:schemeClr val="tx1"/>
                </a:solidFill>
                <a:latin typeface="Times New Roman" panose="02020603050405020304" pitchFamily="18" charset="0"/>
                <a:ea typeface="+mn-ea"/>
                <a:cs typeface="msgothic" charset="0"/>
              </a:defRPr>
            </a:lvl7pPr>
            <a:lvl8pPr marL="2903083" algn="l" defTabSz="829452" rtl="0" eaLnBrk="1" latinLnBrk="0" hangingPunct="1">
              <a:defRPr sz="2177" kern="1200">
                <a:solidFill>
                  <a:schemeClr val="tx1"/>
                </a:solidFill>
                <a:latin typeface="Times New Roman" panose="02020603050405020304" pitchFamily="18" charset="0"/>
                <a:ea typeface="+mn-ea"/>
                <a:cs typeface="msgothic" charset="0"/>
              </a:defRPr>
            </a:lvl8pPr>
            <a:lvl9pPr marL="3317809" algn="l" defTabSz="829452" rtl="0" eaLnBrk="1" latinLnBrk="0" hangingPunct="1">
              <a:defRPr sz="2177" kern="1200">
                <a:solidFill>
                  <a:schemeClr val="tx1"/>
                </a:solidFill>
                <a:latin typeface="Times New Roman" panose="02020603050405020304" pitchFamily="18" charset="0"/>
                <a:ea typeface="+mn-ea"/>
                <a:cs typeface="msgothic" charset="0"/>
              </a:defRPr>
            </a:lvl9pPr>
          </a:lstStyle>
          <a:p>
            <a:r>
              <a:rPr lang="en-US" sz="2800" b="1" dirty="0">
                <a:solidFill>
                  <a:schemeClr val="tx2"/>
                </a:solidFill>
                <a:latin typeface="+mn-lt"/>
                <a:ea typeface="Calibri"/>
              </a:rPr>
              <a:t>Pandemic and Disaster Preparedness Center </a:t>
            </a:r>
            <a:br>
              <a:rPr lang="en-US" sz="2800" b="1" dirty="0">
                <a:latin typeface="+mn-lt"/>
                <a:ea typeface="Calibri"/>
              </a:rPr>
            </a:br>
            <a:r>
              <a:rPr lang="en-US" sz="2800" b="1" dirty="0">
                <a:solidFill>
                  <a:schemeClr val="tx2"/>
                </a:solidFill>
                <a:latin typeface="+mn-lt"/>
                <a:ea typeface="Calibri"/>
              </a:rPr>
              <a:t>Research line Integrated Science for Policy</a:t>
            </a:r>
          </a:p>
        </p:txBody>
      </p:sp>
      <p:sp>
        <p:nvSpPr>
          <p:cNvPr id="10" name="Text Placeholder 2">
            <a:extLst>
              <a:ext uri="{FF2B5EF4-FFF2-40B4-BE49-F238E27FC236}">
                <a16:creationId xmlns:a16="http://schemas.microsoft.com/office/drawing/2014/main" id="{64CF5DE3-7F5D-D56C-03DB-4973EEB01DB0}"/>
              </a:ext>
            </a:extLst>
          </p:cNvPr>
          <p:cNvSpPr>
            <a:spLocks noGrp="1"/>
          </p:cNvSpPr>
          <p:nvPr>
            <p:ph type="body" idx="1"/>
          </p:nvPr>
        </p:nvSpPr>
        <p:spPr>
          <a:xfrm>
            <a:off x="5784118" y="4589434"/>
            <a:ext cx="5563333" cy="1500147"/>
          </a:xfrm>
        </p:spPr>
        <p:txBody>
          <a:bodyPr/>
          <a:lstStyle>
            <a:defPPr>
              <a:defRPr lang="en-GB"/>
            </a:defPPr>
            <a:lvl1pPr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1pPr>
            <a:lvl2pPr marL="391686"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2pPr>
            <a:lvl3pPr marL="587529"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3pPr>
            <a:lvl4pPr marL="783372"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4pPr>
            <a:lvl5pPr marL="979214" indent="-195843" algn="l" defTabSz="414726" rtl="0" eaLnBrk="0" fontAlgn="base" hangingPunct="0">
              <a:spcBef>
                <a:spcPct val="0"/>
              </a:spcBef>
              <a:spcAft>
                <a:spcPct val="0"/>
              </a:spcAft>
              <a:defRPr sz="2177" kern="1200">
                <a:solidFill>
                  <a:schemeClr val="tx1"/>
                </a:solidFill>
                <a:latin typeface="Times New Roman" panose="02020603050405020304" pitchFamily="18" charset="0"/>
                <a:ea typeface="+mn-ea"/>
                <a:cs typeface="msgothic" charset="0"/>
              </a:defRPr>
            </a:lvl5pPr>
            <a:lvl6pPr marL="2073631" algn="l" defTabSz="829452" rtl="0" eaLnBrk="1" latinLnBrk="0" hangingPunct="1">
              <a:defRPr sz="2177" kern="1200">
                <a:solidFill>
                  <a:schemeClr val="tx1"/>
                </a:solidFill>
                <a:latin typeface="Times New Roman" panose="02020603050405020304" pitchFamily="18" charset="0"/>
                <a:ea typeface="+mn-ea"/>
                <a:cs typeface="msgothic" charset="0"/>
              </a:defRPr>
            </a:lvl6pPr>
            <a:lvl7pPr marL="2488357" algn="l" defTabSz="829452" rtl="0" eaLnBrk="1" latinLnBrk="0" hangingPunct="1">
              <a:defRPr sz="2177" kern="1200">
                <a:solidFill>
                  <a:schemeClr val="tx1"/>
                </a:solidFill>
                <a:latin typeface="Times New Roman" panose="02020603050405020304" pitchFamily="18" charset="0"/>
                <a:ea typeface="+mn-ea"/>
                <a:cs typeface="msgothic" charset="0"/>
              </a:defRPr>
            </a:lvl7pPr>
            <a:lvl8pPr marL="2903083" algn="l" defTabSz="829452" rtl="0" eaLnBrk="1" latinLnBrk="0" hangingPunct="1">
              <a:defRPr sz="2177" kern="1200">
                <a:solidFill>
                  <a:schemeClr val="tx1"/>
                </a:solidFill>
                <a:latin typeface="Times New Roman" panose="02020603050405020304" pitchFamily="18" charset="0"/>
                <a:ea typeface="+mn-ea"/>
                <a:cs typeface="msgothic" charset="0"/>
              </a:defRPr>
            </a:lvl8pPr>
            <a:lvl9pPr marL="3317809" algn="l" defTabSz="829452" rtl="0" eaLnBrk="1" latinLnBrk="0" hangingPunct="1">
              <a:defRPr sz="2177" kern="1200">
                <a:solidFill>
                  <a:schemeClr val="tx1"/>
                </a:solidFill>
                <a:latin typeface="Times New Roman" panose="02020603050405020304" pitchFamily="18" charset="0"/>
                <a:ea typeface="+mn-ea"/>
                <a:cs typeface="msgothic" charset="0"/>
              </a:defRPr>
            </a:lvl9pPr>
          </a:lstStyle>
          <a:p>
            <a:endParaRPr lang="nl-NL" sz="2500" dirty="0">
              <a:solidFill>
                <a:srgbClr val="002060"/>
              </a:solidFill>
              <a:latin typeface="+mn-lt"/>
            </a:endParaRPr>
          </a:p>
        </p:txBody>
      </p:sp>
    </p:spTree>
    <p:extLst>
      <p:ext uri="{BB962C8B-B14F-4D97-AF65-F5344CB8AC3E}">
        <p14:creationId xmlns:p14="http://schemas.microsoft.com/office/powerpoint/2010/main" val="114167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62C63B7-D302-8496-4C93-8F59C473B3C8}"/>
              </a:ext>
            </a:extLst>
          </p:cNvPr>
          <p:cNvSpPr>
            <a:spLocks noGrp="1"/>
          </p:cNvSpPr>
          <p:nvPr>
            <p:ph type="title"/>
          </p:nvPr>
        </p:nvSpPr>
        <p:spPr>
          <a:xfrm>
            <a:off x="838200" y="365125"/>
            <a:ext cx="8897251" cy="1325563"/>
          </a:xfrm>
        </p:spPr>
        <p:txBody>
          <a:bodyPr/>
          <a:lstStyle/>
          <a:p>
            <a:r>
              <a:rPr lang="en-US" b="1" dirty="0"/>
              <a:t>Study context &amp; objectives</a:t>
            </a:r>
          </a:p>
        </p:txBody>
      </p:sp>
      <p:sp>
        <p:nvSpPr>
          <p:cNvPr id="2" name="Text Placeholder 1">
            <a:extLst>
              <a:ext uri="{FF2B5EF4-FFF2-40B4-BE49-F238E27FC236}">
                <a16:creationId xmlns:a16="http://schemas.microsoft.com/office/drawing/2014/main" id="{C24249E4-BD5C-CFFE-471E-B32CA4CFDAF6}"/>
              </a:ext>
            </a:extLst>
          </p:cNvPr>
          <p:cNvSpPr>
            <a:spLocks noGrp="1" noChangeArrowheads="1"/>
          </p:cNvSpPr>
          <p:nvPr>
            <p:ph sz="half" idx="1"/>
          </p:nvPr>
        </p:nvSpPr>
        <p:spPr bwMode="auto">
          <a:xfrm>
            <a:off x="838200" y="1825625"/>
            <a:ext cx="5181600" cy="43513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nl-NL" altLang="nl-NL" sz="2000" b="1" i="0" u="none" strike="noStrike" cap="none" normalizeH="0" baseline="0" dirty="0">
                <a:ln>
                  <a:noFill/>
                </a:ln>
                <a:effectLst/>
              </a:rPr>
              <a:t>Background:</a:t>
            </a:r>
          </a:p>
          <a:p>
            <a:pPr marL="0" marR="0" lvl="0" indent="0" defTabSz="914400" rtl="0" eaLnBrk="0" fontAlgn="base" latinLnBrk="0" hangingPunct="0">
              <a:spcBef>
                <a:spcPct val="0"/>
              </a:spcBef>
              <a:spcAft>
                <a:spcPts val="600"/>
              </a:spcAft>
              <a:buClrTx/>
              <a:buSzTx/>
              <a:buFontTx/>
              <a:buChar char="•"/>
              <a:tabLst/>
            </a:pPr>
            <a:r>
              <a:rPr kumimoji="0" lang="en-US" altLang="nl-NL" sz="2000" b="0" i="0" u="none" strike="noStrike" cap="none" normalizeH="0" baseline="0" dirty="0">
                <a:ln>
                  <a:noFill/>
                </a:ln>
                <a:effectLst/>
              </a:rPr>
              <a:t>COVID-19 highlighted the need for comprehensive, cross-disciplinary advice</a:t>
            </a:r>
          </a:p>
          <a:p>
            <a:pPr marL="0" marR="0" lvl="0" indent="0" defTabSz="914400" rtl="0" eaLnBrk="0" fontAlgn="base" latinLnBrk="0" hangingPunct="0">
              <a:spcBef>
                <a:spcPct val="0"/>
              </a:spcBef>
              <a:spcAft>
                <a:spcPts val="600"/>
              </a:spcAft>
              <a:buClrTx/>
              <a:buSzTx/>
              <a:buFontTx/>
              <a:buChar char="•"/>
              <a:tabLst/>
            </a:pPr>
            <a:r>
              <a:rPr kumimoji="0" lang="en-US" altLang="nl-NL" sz="2000" b="0" i="0" u="none" strike="noStrike" cap="none" normalizeH="0" baseline="0" dirty="0">
                <a:ln>
                  <a:noFill/>
                </a:ln>
                <a:effectLst/>
              </a:rPr>
              <a:t>Effective pandemic responses</a:t>
            </a:r>
            <a:r>
              <a:rPr lang="en-US" altLang="nl-NL" sz="2000" dirty="0"/>
              <a:t> should</a:t>
            </a:r>
            <a:r>
              <a:rPr kumimoji="0" lang="en-US" altLang="nl-NL" sz="2000" b="0" i="0" u="none" strike="noStrike" cap="none" normalizeH="0" baseline="0" dirty="0">
                <a:ln>
                  <a:noFill/>
                </a:ln>
                <a:effectLst/>
              </a:rPr>
              <a:t> consider socio-economic impacts and public trust</a:t>
            </a:r>
          </a:p>
          <a:p>
            <a:pPr marL="0" marR="0" lvl="0" indent="0" defTabSz="914400" rtl="0" eaLnBrk="0" fontAlgn="base" latinLnBrk="0" hangingPunct="0">
              <a:spcBef>
                <a:spcPct val="0"/>
              </a:spcBef>
              <a:spcAft>
                <a:spcPts val="600"/>
              </a:spcAft>
              <a:buClrTx/>
              <a:buSzTx/>
              <a:buNone/>
              <a:tabLst/>
            </a:pPr>
            <a:endParaRPr lang="nl-NL" altLang="nl-NL" sz="2000" dirty="0"/>
          </a:p>
          <a:p>
            <a:pPr marL="0" marR="0" lvl="0" indent="0" defTabSz="914400" rtl="0" eaLnBrk="0" fontAlgn="base" latinLnBrk="0" hangingPunct="0">
              <a:spcBef>
                <a:spcPct val="0"/>
              </a:spcBef>
              <a:spcAft>
                <a:spcPts val="600"/>
              </a:spcAft>
              <a:buClrTx/>
              <a:buSzTx/>
              <a:buNone/>
              <a:tabLst/>
            </a:pPr>
            <a:r>
              <a:rPr lang="nl-NL" altLang="nl-NL" sz="2000" b="1" dirty="0"/>
              <a:t>Research focus:</a:t>
            </a:r>
          </a:p>
          <a:p>
            <a:pPr marL="0" marR="0" lvl="0" indent="0" defTabSz="914400" rtl="0" eaLnBrk="0" fontAlgn="base" latinLnBrk="0" hangingPunct="0">
              <a:spcBef>
                <a:spcPct val="0"/>
              </a:spcBef>
              <a:spcAft>
                <a:spcPts val="600"/>
              </a:spcAft>
              <a:buClrTx/>
              <a:buSzTx/>
              <a:buFontTx/>
              <a:buChar char="•"/>
              <a:tabLst/>
            </a:pPr>
            <a:r>
              <a:rPr lang="en-GB" sz="2000" dirty="0">
                <a:solidFill>
                  <a:schemeClr val="tx2"/>
                </a:solidFill>
                <a:effectLst/>
                <a:ea typeface="Aptos" panose="020B0004020202020204" pitchFamily="34" charset="0"/>
              </a:rPr>
              <a:t>How can knowledge from different disciplines on potential consequences of the virus and pandemic measures be integrated?</a:t>
            </a:r>
          </a:p>
          <a:p>
            <a:pPr marL="0" marR="0" lvl="0" indent="0" defTabSz="914400" rtl="0" eaLnBrk="0" fontAlgn="base" latinLnBrk="0" hangingPunct="0">
              <a:spcBef>
                <a:spcPct val="0"/>
              </a:spcBef>
              <a:spcAft>
                <a:spcPts val="600"/>
              </a:spcAft>
              <a:buClrTx/>
              <a:buSzTx/>
              <a:buFontTx/>
              <a:buChar char="•"/>
              <a:tabLst/>
            </a:pPr>
            <a:r>
              <a:rPr kumimoji="0" lang="en-GB" altLang="nl-NL" sz="2000" b="0" i="0" u="none" strike="noStrike" cap="none" normalizeH="0" baseline="0" dirty="0">
                <a:ln>
                  <a:noFill/>
                </a:ln>
                <a:solidFill>
                  <a:schemeClr val="tx2"/>
                </a:solidFill>
              </a:rPr>
              <a:t>Evaluate the WHO</a:t>
            </a:r>
            <a:r>
              <a:rPr lang="en-GB" altLang="nl-NL" sz="2000" dirty="0">
                <a:solidFill>
                  <a:schemeClr val="tx2"/>
                </a:solidFill>
              </a:rPr>
              <a:t>-INTEGRATE-COVID-19 (WICID) framework as a facilitative tool</a:t>
            </a:r>
            <a:endParaRPr kumimoji="0" lang="nl-NL" altLang="nl-NL" sz="2000" b="0" i="0" u="none" strike="noStrike" cap="none" normalizeH="0" baseline="0" dirty="0">
              <a:ln>
                <a:noFill/>
              </a:ln>
              <a:effectLst/>
            </a:endParaRPr>
          </a:p>
        </p:txBody>
      </p:sp>
      <p:pic>
        <p:nvPicPr>
          <p:cNvPr id="3" name="Afbeelding 1" descr="Afbeelding met tekst, schermopname, diagram, Lettertype&#10;&#10;Automatisch gegenereerde beschrijving">
            <a:extLst>
              <a:ext uri="{FF2B5EF4-FFF2-40B4-BE49-F238E27FC236}">
                <a16:creationId xmlns:a16="http://schemas.microsoft.com/office/drawing/2014/main" id="{DF8FB0DA-EFF0-076C-F97E-3A1789695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842" y="1825625"/>
            <a:ext cx="5946727" cy="3970392"/>
          </a:xfrm>
          <a:prstGeom prst="rect">
            <a:avLst/>
          </a:prstGeom>
        </p:spPr>
      </p:pic>
    </p:spTree>
    <p:extLst>
      <p:ext uri="{BB962C8B-B14F-4D97-AF65-F5344CB8AC3E}">
        <p14:creationId xmlns:p14="http://schemas.microsoft.com/office/powerpoint/2010/main" val="78510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1C17-D98D-66D0-07E7-A7B6A953DB59}"/>
              </a:ext>
            </a:extLst>
          </p:cNvPr>
          <p:cNvSpPr>
            <a:spLocks noGrp="1"/>
          </p:cNvSpPr>
          <p:nvPr>
            <p:ph type="title"/>
          </p:nvPr>
        </p:nvSpPr>
        <p:spPr>
          <a:xfrm>
            <a:off x="838200" y="365125"/>
            <a:ext cx="8897251" cy="1325563"/>
          </a:xfrm>
        </p:spPr>
        <p:txBody>
          <a:bodyPr anchor="ctr">
            <a:normAutofit/>
          </a:bodyPr>
          <a:lstStyle/>
          <a:p>
            <a:r>
              <a:rPr lang="nl-NL" b="1" kern="1200" dirty="0" err="1"/>
              <a:t>Simulation</a:t>
            </a:r>
            <a:r>
              <a:rPr lang="nl-NL" b="1" kern="1200" dirty="0"/>
              <a:t> design &amp; </a:t>
            </a:r>
            <a:r>
              <a:rPr lang="nl-NL" b="1" kern="1200" dirty="0" err="1"/>
              <a:t>methods</a:t>
            </a:r>
            <a:endParaRPr lang="nl-NL" b="1" dirty="0"/>
          </a:p>
        </p:txBody>
      </p:sp>
      <p:sp>
        <p:nvSpPr>
          <p:cNvPr id="3" name="Content Placeholder 2">
            <a:extLst>
              <a:ext uri="{FF2B5EF4-FFF2-40B4-BE49-F238E27FC236}">
                <a16:creationId xmlns:a16="http://schemas.microsoft.com/office/drawing/2014/main" id="{102E91B1-AF23-7894-806B-ECEA4C2E68CE}"/>
              </a:ext>
            </a:extLst>
          </p:cNvPr>
          <p:cNvSpPr>
            <a:spLocks noGrp="1"/>
          </p:cNvSpPr>
          <p:nvPr>
            <p:ph sz="half" idx="1"/>
          </p:nvPr>
        </p:nvSpPr>
        <p:spPr>
          <a:xfrm>
            <a:off x="838200" y="1690688"/>
            <a:ext cx="6755296" cy="4486275"/>
          </a:xfrm>
        </p:spPr>
        <p:txBody>
          <a:bodyPr>
            <a:normAutofit/>
          </a:bodyPr>
          <a:lstStyle/>
          <a:p>
            <a:pPr marL="0" indent="0">
              <a:buNone/>
            </a:pPr>
            <a:r>
              <a:rPr lang="nl-NL" sz="1800" b="1" dirty="0" err="1"/>
              <a:t>Preparation</a:t>
            </a:r>
            <a:r>
              <a:rPr lang="nl-NL" sz="1800" b="1" dirty="0"/>
              <a:t>:</a:t>
            </a:r>
          </a:p>
          <a:p>
            <a:r>
              <a:rPr lang="nl-NL" sz="1800" dirty="0" err="1"/>
              <a:t>Literature</a:t>
            </a:r>
            <a:r>
              <a:rPr lang="nl-NL" sz="1800" dirty="0"/>
              <a:t> review (</a:t>
            </a:r>
            <a:r>
              <a:rPr lang="nl-NL" sz="1800" dirty="0" err="1"/>
              <a:t>scientific</a:t>
            </a:r>
            <a:r>
              <a:rPr lang="nl-NL" sz="1800" dirty="0"/>
              <a:t> and </a:t>
            </a:r>
            <a:r>
              <a:rPr lang="nl-NL" sz="1800" dirty="0" err="1"/>
              <a:t>grey</a:t>
            </a:r>
            <a:r>
              <a:rPr lang="nl-NL" sz="1800" dirty="0"/>
              <a:t> </a:t>
            </a:r>
            <a:r>
              <a:rPr lang="nl-NL" sz="1800" dirty="0" err="1"/>
              <a:t>literature</a:t>
            </a:r>
            <a:r>
              <a:rPr lang="nl-NL" sz="1800" dirty="0"/>
              <a:t>)</a:t>
            </a:r>
          </a:p>
          <a:p>
            <a:r>
              <a:rPr lang="nl-NL" sz="1800" dirty="0"/>
              <a:t>Interviews </a:t>
            </a:r>
            <a:r>
              <a:rPr lang="nl-NL" sz="1800" dirty="0" err="1"/>
              <a:t>with</a:t>
            </a:r>
            <a:r>
              <a:rPr lang="nl-NL" sz="1800" dirty="0"/>
              <a:t> 30+ experts </a:t>
            </a:r>
            <a:r>
              <a:rPr lang="nl-NL" sz="1800" dirty="0" err="1"/>
              <a:t>from</a:t>
            </a:r>
            <a:r>
              <a:rPr lang="nl-NL" sz="1800" dirty="0"/>
              <a:t> </a:t>
            </a:r>
            <a:r>
              <a:rPr lang="nl-NL" sz="1800" dirty="0" err="1"/>
              <a:t>biomedical</a:t>
            </a:r>
            <a:r>
              <a:rPr lang="nl-NL" sz="1800" dirty="0"/>
              <a:t>, </a:t>
            </a:r>
            <a:r>
              <a:rPr lang="nl-NL" sz="1800" dirty="0" err="1"/>
              <a:t>social</a:t>
            </a:r>
            <a:r>
              <a:rPr lang="nl-NL" sz="1800" dirty="0"/>
              <a:t> </a:t>
            </a:r>
            <a:r>
              <a:rPr lang="nl-NL" sz="1800" dirty="0" err="1"/>
              <a:t>sciences</a:t>
            </a:r>
            <a:r>
              <a:rPr lang="nl-NL" sz="1800" dirty="0"/>
              <a:t> and </a:t>
            </a:r>
            <a:r>
              <a:rPr lang="nl-NL" sz="1800" dirty="0" err="1"/>
              <a:t>economic</a:t>
            </a:r>
            <a:r>
              <a:rPr lang="nl-NL" sz="1800" dirty="0"/>
              <a:t> disciplines </a:t>
            </a:r>
          </a:p>
          <a:p>
            <a:pPr marL="0" indent="0" defTabSz="827501" hangingPunct="0">
              <a:buNone/>
            </a:pPr>
            <a:endParaRPr lang="en-US" sz="1800" dirty="0">
              <a:effectLst/>
            </a:endParaRPr>
          </a:p>
          <a:p>
            <a:pPr marL="171450" indent="-171450" defTabSz="827501" hangingPunct="0"/>
            <a:r>
              <a:rPr lang="en-US" sz="1800" b="1" dirty="0"/>
              <a:t>Two simulation exercises </a:t>
            </a:r>
            <a:r>
              <a:rPr lang="en-US" sz="1800" dirty="0">
                <a:effectLst/>
              </a:rPr>
              <a:t>with 20-23 Dutch experts from </a:t>
            </a:r>
            <a:r>
              <a:rPr lang="en-US" sz="1800" dirty="0"/>
              <a:t>biomedicine, social and </a:t>
            </a:r>
            <a:r>
              <a:rPr lang="en-US" sz="1800" dirty="0" err="1"/>
              <a:t>behavioural</a:t>
            </a:r>
            <a:r>
              <a:rPr lang="en-US" sz="1800" dirty="0"/>
              <a:t> sciences and economics</a:t>
            </a:r>
          </a:p>
          <a:p>
            <a:pPr marL="171450" indent="-171450" defTabSz="827501" hangingPunct="0">
              <a:buFont typeface="Arial" panose="020B0604020202020204" pitchFamily="34" charset="0"/>
              <a:buChar char="•"/>
            </a:pPr>
            <a:r>
              <a:rPr lang="en-US" sz="1800" dirty="0">
                <a:effectLst/>
              </a:rPr>
              <a:t>April 17: Large-scale outbreak of Avian Influenza among poultry and pig farms in the Netherlands</a:t>
            </a:r>
          </a:p>
          <a:p>
            <a:pPr marL="628650" lvl="1" indent="-171450" defTabSz="827501" hangingPunct="0"/>
            <a:r>
              <a:rPr lang="en-US" sz="1800" dirty="0"/>
              <a:t>Moving from phase 2 to 4 of the WHO classification</a:t>
            </a:r>
          </a:p>
          <a:p>
            <a:pPr marL="171450" indent="-171450" defTabSz="827501" hangingPunct="0">
              <a:buFont typeface="Arial" panose="020B0604020202020204" pitchFamily="34" charset="0"/>
              <a:buChar char="•"/>
            </a:pPr>
            <a:r>
              <a:rPr lang="en-US" sz="1800" dirty="0">
                <a:effectLst/>
              </a:rPr>
              <a:t>May 24: Large-scale outbreak of Avian Influenza with human-to-human transmission (mainly those &lt;30yrs affected), including transmission in schools</a:t>
            </a:r>
          </a:p>
          <a:p>
            <a:pPr marL="628650" lvl="1" indent="-171450" defTabSz="827501" hangingPunct="0"/>
            <a:r>
              <a:rPr lang="en-US" sz="1800" dirty="0"/>
              <a:t>Outbreak reached phase 5 of the WHO classification</a:t>
            </a:r>
            <a:endParaRPr lang="en-US" sz="1800" dirty="0">
              <a:effectLst/>
            </a:endParaRPr>
          </a:p>
          <a:p>
            <a:pPr marL="0" indent="0" defTabSz="827501" hangingPunct="0">
              <a:buNone/>
            </a:pPr>
            <a:endParaRPr lang="en-US" sz="1500" dirty="0"/>
          </a:p>
        </p:txBody>
      </p:sp>
      <p:pic>
        <p:nvPicPr>
          <p:cNvPr id="5" name="Picture 4" descr="A group of people sitting around a table&#10;&#10;Description automatically generated">
            <a:extLst>
              <a:ext uri="{FF2B5EF4-FFF2-40B4-BE49-F238E27FC236}">
                <a16:creationId xmlns:a16="http://schemas.microsoft.com/office/drawing/2014/main" id="{E4750AF4-F715-53C1-3B05-68A4623C659C}"/>
              </a:ext>
            </a:extLst>
          </p:cNvPr>
          <p:cNvPicPr>
            <a:picLocks noChangeAspect="1"/>
          </p:cNvPicPr>
          <p:nvPr/>
        </p:nvPicPr>
        <p:blipFill>
          <a:blip r:embed="rId3"/>
          <a:stretch>
            <a:fillRect/>
          </a:stretch>
        </p:blipFill>
        <p:spPr>
          <a:xfrm>
            <a:off x="7839861" y="2512133"/>
            <a:ext cx="3791180" cy="2843385"/>
          </a:xfrm>
          <a:prstGeom prst="rect">
            <a:avLst/>
          </a:prstGeom>
          <a:noFill/>
        </p:spPr>
      </p:pic>
    </p:spTree>
    <p:extLst>
      <p:ext uri="{BB962C8B-B14F-4D97-AF65-F5344CB8AC3E}">
        <p14:creationId xmlns:p14="http://schemas.microsoft.com/office/powerpoint/2010/main" val="78233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10" descr="Afbeelding met tafel&#10;&#10;Automatisch gegenereerde beschrijving">
            <a:extLst>
              <a:ext uri="{FF2B5EF4-FFF2-40B4-BE49-F238E27FC236}">
                <a16:creationId xmlns:a16="http://schemas.microsoft.com/office/drawing/2014/main" id="{AB3D8527-EBA1-439E-38F7-0F244045752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92087" y="1351722"/>
            <a:ext cx="9607826" cy="5079197"/>
          </a:xfrm>
          <a:prstGeom prst="rect">
            <a:avLst/>
          </a:prstGeom>
          <a:noFill/>
        </p:spPr>
      </p:pic>
    </p:spTree>
    <p:extLst>
      <p:ext uri="{BB962C8B-B14F-4D97-AF65-F5344CB8AC3E}">
        <p14:creationId xmlns:p14="http://schemas.microsoft.com/office/powerpoint/2010/main" val="307057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E5543854-2771-8743-9812-7AEF2BDF7485}"/>
              </a:ext>
            </a:extLst>
          </p:cNvPr>
          <p:cNvSpPr>
            <a:spLocks noGrp="1"/>
          </p:cNvSpPr>
          <p:nvPr>
            <p:ph type="title"/>
          </p:nvPr>
        </p:nvSpPr>
        <p:spPr>
          <a:xfrm>
            <a:off x="838200" y="365125"/>
            <a:ext cx="8897251" cy="1325563"/>
          </a:xfrm>
        </p:spPr>
        <p:txBody>
          <a:bodyPr/>
          <a:lstStyle/>
          <a:p>
            <a:r>
              <a:rPr lang="nl-NL" b="1" kern="1200" dirty="0" err="1"/>
              <a:t>Simulation</a:t>
            </a:r>
            <a:r>
              <a:rPr lang="nl-NL" b="1" kern="1200" dirty="0"/>
              <a:t> design &amp; </a:t>
            </a:r>
            <a:r>
              <a:rPr lang="nl-NL" b="1" kern="1200" dirty="0" err="1"/>
              <a:t>methods</a:t>
            </a:r>
            <a:endParaRPr lang="en-US" dirty="0"/>
          </a:p>
        </p:txBody>
      </p:sp>
      <p:sp>
        <p:nvSpPr>
          <p:cNvPr id="1033" name="Content Placeholder 2">
            <a:extLst>
              <a:ext uri="{FF2B5EF4-FFF2-40B4-BE49-F238E27FC236}">
                <a16:creationId xmlns:a16="http://schemas.microsoft.com/office/drawing/2014/main" id="{9D829C49-47DB-F691-7FA0-48C5597770C5}"/>
              </a:ext>
            </a:extLst>
          </p:cNvPr>
          <p:cNvSpPr>
            <a:spLocks noGrp="1"/>
          </p:cNvSpPr>
          <p:nvPr>
            <p:ph sz="half" idx="1"/>
          </p:nvPr>
        </p:nvSpPr>
        <p:spPr>
          <a:xfrm>
            <a:off x="838200" y="1825625"/>
            <a:ext cx="5181600" cy="4351338"/>
          </a:xfrm>
        </p:spPr>
        <p:txBody>
          <a:bodyPr/>
          <a:lstStyle/>
          <a:p>
            <a:pPr fontAlgn="base"/>
            <a:r>
              <a:rPr lang="en-US" sz="2400" dirty="0"/>
              <a:t>Biomedical and socioeconomic groups first gave separate advice, aligned with the Dutch advisory structure</a:t>
            </a:r>
          </a:p>
          <a:p>
            <a:pPr fontAlgn="base"/>
            <a:r>
              <a:rPr lang="en-US" sz="2400" dirty="0"/>
              <a:t>Interdisciplinary groups then </a:t>
            </a:r>
            <a:r>
              <a:rPr lang="en-GB" sz="2400" dirty="0"/>
              <a:t>utilised</a:t>
            </a:r>
            <a:r>
              <a:rPr lang="en-US" sz="2400" dirty="0"/>
              <a:t> a modified version of the WICID Evidence-to-Decision framework (</a:t>
            </a:r>
            <a:r>
              <a:rPr lang="en-US" sz="2400" dirty="0" err="1"/>
              <a:t>Stratil</a:t>
            </a:r>
            <a:r>
              <a:rPr lang="en-US" sz="2400" dirty="0"/>
              <a:t>, Voss and Arnold 2020)</a:t>
            </a:r>
          </a:p>
          <a:p>
            <a:endParaRPr lang="en-US" dirty="0"/>
          </a:p>
        </p:txBody>
      </p:sp>
      <p:pic>
        <p:nvPicPr>
          <p:cNvPr id="1026" name="Picture 2" descr="A diagram of a circular diagram&#10;&#10;Description automatically generated with medium confidence">
            <a:extLst>
              <a:ext uri="{FF2B5EF4-FFF2-40B4-BE49-F238E27FC236}">
                <a16:creationId xmlns:a16="http://schemas.microsoft.com/office/drawing/2014/main" id="{0E8F8432-EE86-D241-4021-E0EE0C5E3A7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21062" y="1825625"/>
            <a:ext cx="4283875" cy="4351338"/>
          </a:xfrm>
          <a:prstGeom prst="rect">
            <a:avLst/>
          </a:prstGeom>
          <a:solidFill>
            <a:srgbClr val="FFFFFF"/>
          </a:solidFill>
        </p:spPr>
      </p:pic>
    </p:spTree>
    <p:extLst>
      <p:ext uri="{BB962C8B-B14F-4D97-AF65-F5344CB8AC3E}">
        <p14:creationId xmlns:p14="http://schemas.microsoft.com/office/powerpoint/2010/main" val="8192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20AE-26CB-C71A-5EC1-791B7643B6DF}"/>
              </a:ext>
            </a:extLst>
          </p:cNvPr>
          <p:cNvSpPr>
            <a:spLocks noGrp="1"/>
          </p:cNvSpPr>
          <p:nvPr>
            <p:ph type="title"/>
          </p:nvPr>
        </p:nvSpPr>
        <p:spPr>
          <a:xfrm>
            <a:off x="838200" y="365125"/>
            <a:ext cx="8897251" cy="1325563"/>
          </a:xfrm>
        </p:spPr>
        <p:txBody>
          <a:bodyPr anchor="ctr">
            <a:normAutofit/>
          </a:bodyPr>
          <a:lstStyle/>
          <a:p>
            <a:r>
              <a:rPr lang="en-US" sz="4000" b="1" dirty="0"/>
              <a:t>Key findings: Identifying blind spots in advice</a:t>
            </a:r>
            <a:endParaRPr lang="nl-NL" sz="4000" b="1" dirty="0"/>
          </a:p>
        </p:txBody>
      </p:sp>
      <p:sp>
        <p:nvSpPr>
          <p:cNvPr id="10" name="Content Placeholder 2">
            <a:extLst>
              <a:ext uri="{FF2B5EF4-FFF2-40B4-BE49-F238E27FC236}">
                <a16:creationId xmlns:a16="http://schemas.microsoft.com/office/drawing/2014/main" id="{A5CCFAE8-5646-91DA-96CD-093F5BAE268B}"/>
              </a:ext>
            </a:extLst>
          </p:cNvPr>
          <p:cNvSpPr>
            <a:spLocks noGrp="1"/>
          </p:cNvSpPr>
          <p:nvPr>
            <p:ph sz="half" idx="1"/>
          </p:nvPr>
        </p:nvSpPr>
        <p:spPr>
          <a:xfrm>
            <a:off x="838199" y="1825625"/>
            <a:ext cx="10334297" cy="4351338"/>
          </a:xfrm>
        </p:spPr>
        <p:txBody>
          <a:bodyPr/>
          <a:lstStyle/>
          <a:p>
            <a:pPr marL="0" indent="0">
              <a:buNone/>
            </a:pPr>
            <a:r>
              <a:rPr lang="en-US" sz="2400" dirty="0"/>
              <a:t>Interdisciplinary discussions help to recognize blind spots in risk perception, urgency, and unintended consequences of recommendations</a:t>
            </a:r>
          </a:p>
          <a:p>
            <a:endParaRPr lang="en-US" dirty="0"/>
          </a:p>
        </p:txBody>
      </p:sp>
      <p:pic>
        <p:nvPicPr>
          <p:cNvPr id="8" name="Afbeelding 1">
            <a:extLst>
              <a:ext uri="{FF2B5EF4-FFF2-40B4-BE49-F238E27FC236}">
                <a16:creationId xmlns:a16="http://schemas.microsoft.com/office/drawing/2014/main" id="{72265E54-F408-CBE7-9024-F3CA9CC70219}"/>
              </a:ext>
            </a:extLst>
          </p:cNvPr>
          <p:cNvPicPr>
            <a:picLocks noChangeAspect="1"/>
          </p:cNvPicPr>
          <p:nvPr/>
        </p:nvPicPr>
        <p:blipFill rotWithShape="1">
          <a:blip r:embed="rId3"/>
          <a:srcRect l="18069" r="14379" b="44522"/>
          <a:stretch/>
        </p:blipFill>
        <p:spPr bwMode="auto">
          <a:xfrm>
            <a:off x="2224084" y="3237186"/>
            <a:ext cx="7743832" cy="3347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657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AF0F-F230-0828-D9F1-CA6C9048851D}"/>
              </a:ext>
            </a:extLst>
          </p:cNvPr>
          <p:cNvSpPr>
            <a:spLocks noGrp="1"/>
          </p:cNvSpPr>
          <p:nvPr>
            <p:ph type="title"/>
          </p:nvPr>
        </p:nvSpPr>
        <p:spPr/>
        <p:txBody>
          <a:bodyPr>
            <a:normAutofit fontScale="90000"/>
          </a:bodyPr>
          <a:lstStyle/>
          <a:p>
            <a:r>
              <a:rPr lang="en-US" sz="4600" b="1" dirty="0"/>
              <a:t>Mediating urgency and proportionality</a:t>
            </a:r>
            <a:endParaRPr lang="nl-NL" sz="4600" b="1" dirty="0"/>
          </a:p>
        </p:txBody>
      </p:sp>
      <p:sp>
        <p:nvSpPr>
          <p:cNvPr id="3" name="Content Placeholder 2">
            <a:extLst>
              <a:ext uri="{FF2B5EF4-FFF2-40B4-BE49-F238E27FC236}">
                <a16:creationId xmlns:a16="http://schemas.microsoft.com/office/drawing/2014/main" id="{B9F43099-9DF5-C1F9-A8CD-9325AE194A60}"/>
              </a:ext>
            </a:extLst>
          </p:cNvPr>
          <p:cNvSpPr>
            <a:spLocks noGrp="1"/>
          </p:cNvSpPr>
          <p:nvPr>
            <p:ph idx="1"/>
          </p:nvPr>
        </p:nvSpPr>
        <p:spPr>
          <a:xfrm>
            <a:off x="1097280" y="1941987"/>
            <a:ext cx="10058400" cy="4023360"/>
          </a:xfrm>
        </p:spPr>
        <p:txBody>
          <a:bodyPr>
            <a:normAutofit/>
          </a:bodyPr>
          <a:lstStyle/>
          <a:p>
            <a:pPr>
              <a:buFont typeface="Arial" panose="020B0604020202020204" pitchFamily="34" charset="0"/>
              <a:buChar char="•"/>
            </a:pPr>
            <a:r>
              <a:rPr lang="en-US" sz="2400" dirty="0"/>
              <a:t>For biomedical researchers: urgency in early phases of an outbreak is clear, this demands and justifies measures that included school closures</a:t>
            </a:r>
          </a:p>
          <a:p>
            <a:pPr lvl="1"/>
            <a:r>
              <a:rPr lang="en-US" sz="2000" dirty="0"/>
              <a:t>Less attuned to the unintended consequences</a:t>
            </a:r>
          </a:p>
          <a:p>
            <a:pPr marL="201168" lvl="1" indent="0">
              <a:buNone/>
            </a:pPr>
            <a:endParaRPr lang="en-US" sz="2000" dirty="0"/>
          </a:p>
          <a:p>
            <a:pPr>
              <a:buFont typeface="Arial" panose="020B0604020202020204" pitchFamily="34" charset="0"/>
              <a:buChar char="•"/>
            </a:pPr>
            <a:r>
              <a:rPr lang="en-US" sz="2400" dirty="0"/>
              <a:t>For social and </a:t>
            </a:r>
            <a:r>
              <a:rPr lang="en-US" sz="2400" dirty="0" err="1"/>
              <a:t>behavioural</a:t>
            </a:r>
            <a:r>
              <a:rPr lang="en-US" sz="2400" dirty="0"/>
              <a:t> researchers, long-term impact of school closures was initially a bigger concern</a:t>
            </a:r>
          </a:p>
          <a:p>
            <a:pPr lvl="1">
              <a:buFont typeface="Arial" panose="020B0604020202020204" pitchFamily="34" charset="0"/>
              <a:buChar char="•"/>
            </a:pPr>
            <a:r>
              <a:rPr lang="en-US" sz="2000" dirty="0"/>
              <a:t>Severity and urgency of the outbreak and its potential direct consequences not immediately apparent</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Tekstballon: rechthoek met afgeronde hoeken 4">
            <a:extLst>
              <a:ext uri="{FF2B5EF4-FFF2-40B4-BE49-F238E27FC236}">
                <a16:creationId xmlns:a16="http://schemas.microsoft.com/office/drawing/2014/main" id="{7E2845CB-ADB4-6D81-EF8B-6B10A3EADC67}"/>
              </a:ext>
            </a:extLst>
          </p:cNvPr>
          <p:cNvSpPr/>
          <p:nvPr/>
        </p:nvSpPr>
        <p:spPr>
          <a:xfrm>
            <a:off x="785854" y="5156472"/>
            <a:ext cx="10681252" cy="1060174"/>
          </a:xfrm>
          <a:prstGeom prst="wedgeRoundRectCallout">
            <a:avLst>
              <a:gd name="adj1" fmla="val -34977"/>
              <a:gd name="adj2" fmla="val -72500"/>
              <a:gd name="adj3" fmla="val 16667"/>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Participant R: “Direct action is required from the biomedical side, which leaves little room for contributions from social and </a:t>
            </a:r>
            <a:r>
              <a:rPr lang="en-US" dirty="0" err="1">
                <a:solidFill>
                  <a:sysClr val="windowText" lastClr="000000"/>
                </a:solidFill>
              </a:rPr>
              <a:t>behavioural</a:t>
            </a:r>
            <a:r>
              <a:rPr lang="en-US" dirty="0">
                <a:solidFill>
                  <a:sysClr val="windowText" lastClr="000000"/>
                </a:solidFill>
              </a:rPr>
              <a:t> sciences: this is where the friction lies.” </a:t>
            </a:r>
          </a:p>
        </p:txBody>
      </p:sp>
    </p:spTree>
    <p:extLst>
      <p:ext uri="{BB962C8B-B14F-4D97-AF65-F5344CB8AC3E}">
        <p14:creationId xmlns:p14="http://schemas.microsoft.com/office/powerpoint/2010/main" val="34223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6E38-5145-D1DE-4CEA-4059B86373F9}"/>
              </a:ext>
            </a:extLst>
          </p:cNvPr>
          <p:cNvSpPr>
            <a:spLocks noGrp="1"/>
          </p:cNvSpPr>
          <p:nvPr>
            <p:ph type="title"/>
          </p:nvPr>
        </p:nvSpPr>
        <p:spPr>
          <a:xfrm>
            <a:off x="838200" y="365125"/>
            <a:ext cx="8897251" cy="1325563"/>
          </a:xfrm>
        </p:spPr>
        <p:txBody>
          <a:bodyPr anchor="ctr">
            <a:normAutofit/>
          </a:bodyPr>
          <a:lstStyle/>
          <a:p>
            <a:r>
              <a:rPr lang="en-US" b="1"/>
              <a:t>Implications for preparedness</a:t>
            </a:r>
            <a:endParaRPr lang="nl-NL" b="1"/>
          </a:p>
        </p:txBody>
      </p:sp>
      <p:sp>
        <p:nvSpPr>
          <p:cNvPr id="6" name="Content Placeholder 5">
            <a:extLst>
              <a:ext uri="{FF2B5EF4-FFF2-40B4-BE49-F238E27FC236}">
                <a16:creationId xmlns:a16="http://schemas.microsoft.com/office/drawing/2014/main" id="{A12DAD31-08E4-36C6-609B-2C4C0E9C328E}"/>
              </a:ext>
            </a:extLst>
          </p:cNvPr>
          <p:cNvSpPr>
            <a:spLocks noGrp="1"/>
          </p:cNvSpPr>
          <p:nvPr>
            <p:ph sz="half" idx="1"/>
          </p:nvPr>
        </p:nvSpPr>
        <p:spPr>
          <a:xfrm>
            <a:off x="838200" y="1825625"/>
            <a:ext cx="5181600" cy="4351338"/>
          </a:xfrm>
        </p:spPr>
        <p:txBody>
          <a:bodyPr>
            <a:normAutofit fontScale="92500" lnSpcReduction="10000"/>
          </a:bodyPr>
          <a:lstStyle/>
          <a:p>
            <a:r>
              <a:rPr lang="en-US" sz="2400" dirty="0"/>
              <a:t>The capacity to </a:t>
            </a:r>
            <a:r>
              <a:rPr lang="en-US" sz="2400" b="1" dirty="0"/>
              <a:t>navigate</a:t>
            </a:r>
            <a:r>
              <a:rPr lang="en-US" sz="2400" dirty="0"/>
              <a:t>, </a:t>
            </a:r>
            <a:r>
              <a:rPr lang="en-US" sz="2400" b="1" dirty="0"/>
              <a:t>translate</a:t>
            </a:r>
            <a:r>
              <a:rPr lang="en-US" sz="2400" dirty="0"/>
              <a:t>, and </a:t>
            </a:r>
            <a:r>
              <a:rPr lang="en-US" sz="2400" b="1" dirty="0"/>
              <a:t>integrate</a:t>
            </a:r>
            <a:r>
              <a:rPr lang="en-US" sz="2400" dirty="0"/>
              <a:t> diverse disciplinary </a:t>
            </a:r>
            <a:r>
              <a:rPr lang="en-US" sz="2400" b="1" dirty="0"/>
              <a:t>knowledge</a:t>
            </a:r>
            <a:r>
              <a:rPr lang="en-US" sz="2400" dirty="0"/>
              <a:t> is essential</a:t>
            </a:r>
          </a:p>
          <a:p>
            <a:r>
              <a:rPr lang="nl-NL" sz="2400" dirty="0" err="1"/>
              <a:t>Invest</a:t>
            </a:r>
            <a:r>
              <a:rPr lang="nl-NL" sz="2400" dirty="0"/>
              <a:t> in </a:t>
            </a:r>
            <a:r>
              <a:rPr lang="nl-NL" sz="2400" dirty="0" err="1"/>
              <a:t>developing</a:t>
            </a:r>
            <a:r>
              <a:rPr lang="nl-NL" sz="2400" dirty="0"/>
              <a:t> a </a:t>
            </a:r>
            <a:r>
              <a:rPr lang="nl-NL" sz="2400" b="1" dirty="0"/>
              <a:t>common </a:t>
            </a:r>
            <a:r>
              <a:rPr lang="nl-NL" sz="2400" b="1" dirty="0" err="1"/>
              <a:t>language</a:t>
            </a:r>
            <a:r>
              <a:rPr lang="nl-NL" sz="2400" b="1" dirty="0"/>
              <a:t> and </a:t>
            </a:r>
            <a:r>
              <a:rPr lang="nl-NL" sz="2400" b="1" dirty="0" err="1"/>
              <a:t>frameworks</a:t>
            </a:r>
            <a:r>
              <a:rPr lang="nl-NL" sz="2400" b="1" dirty="0"/>
              <a:t> </a:t>
            </a:r>
          </a:p>
          <a:p>
            <a:r>
              <a:rPr lang="en-GB" sz="2400" dirty="0"/>
              <a:t>Research into the potential for </a:t>
            </a:r>
            <a:r>
              <a:rPr lang="en-GB" sz="2400" b="1" dirty="0"/>
              <a:t>adaptable, temporally responsive frameworks</a:t>
            </a:r>
            <a:r>
              <a:rPr lang="en-GB" sz="2400" dirty="0"/>
              <a:t> </a:t>
            </a:r>
            <a:r>
              <a:rPr lang="en-US" sz="2400" dirty="0"/>
              <a:t>is needed</a:t>
            </a:r>
            <a:endParaRPr lang="nl-NL" sz="2400" b="1" dirty="0"/>
          </a:p>
          <a:p>
            <a:r>
              <a:rPr lang="nl-NL" sz="2400" dirty="0" err="1"/>
              <a:t>Develop</a:t>
            </a:r>
            <a:r>
              <a:rPr lang="nl-NL" sz="2400" dirty="0"/>
              <a:t> </a:t>
            </a:r>
            <a:r>
              <a:rPr lang="nl-NL" sz="2400" dirty="0" err="1"/>
              <a:t>structures</a:t>
            </a:r>
            <a:r>
              <a:rPr lang="nl-NL" sz="2400" dirty="0"/>
              <a:t>, tools and approaches </a:t>
            </a:r>
            <a:r>
              <a:rPr lang="nl-NL" sz="2400" dirty="0" err="1"/>
              <a:t>for</a:t>
            </a:r>
            <a:r>
              <a:rPr lang="nl-NL" sz="2400" dirty="0"/>
              <a:t> </a:t>
            </a:r>
            <a:r>
              <a:rPr lang="nl-NL" sz="2400" b="1" dirty="0" err="1"/>
              <a:t>social</a:t>
            </a:r>
            <a:r>
              <a:rPr lang="nl-NL" sz="2400" b="1" dirty="0"/>
              <a:t> </a:t>
            </a:r>
            <a:r>
              <a:rPr lang="nl-NL" sz="2400" b="1" dirty="0" err="1"/>
              <a:t>sciences</a:t>
            </a:r>
            <a:r>
              <a:rPr lang="nl-NL" sz="2400" b="1" dirty="0"/>
              <a:t> </a:t>
            </a:r>
            <a:r>
              <a:rPr lang="nl-NL" sz="2400" dirty="0"/>
              <a:t>in </a:t>
            </a:r>
            <a:r>
              <a:rPr lang="nl-NL" sz="2400" dirty="0" err="1"/>
              <a:t>pandemic</a:t>
            </a:r>
            <a:r>
              <a:rPr lang="nl-NL" sz="2400" dirty="0"/>
              <a:t> </a:t>
            </a:r>
            <a:r>
              <a:rPr lang="nl-NL" sz="2400" dirty="0" err="1"/>
              <a:t>preparedness</a:t>
            </a:r>
            <a:endParaRPr lang="nl-NL" sz="2400" dirty="0"/>
          </a:p>
          <a:p>
            <a:r>
              <a:rPr lang="nl-NL" sz="2400" dirty="0" err="1"/>
              <a:t>Organise</a:t>
            </a:r>
            <a:r>
              <a:rPr lang="nl-NL" sz="2400" dirty="0"/>
              <a:t> </a:t>
            </a:r>
            <a:r>
              <a:rPr lang="nl-NL" sz="2400" dirty="0" err="1"/>
              <a:t>an</a:t>
            </a:r>
            <a:r>
              <a:rPr lang="nl-NL" sz="2400" dirty="0"/>
              <a:t> </a:t>
            </a:r>
            <a:r>
              <a:rPr lang="nl-NL" sz="2400" b="1" dirty="0"/>
              <a:t>information exchange </a:t>
            </a:r>
            <a:r>
              <a:rPr lang="nl-NL" sz="2400" b="1" dirty="0" err="1"/>
              <a:t>structure</a:t>
            </a:r>
            <a:r>
              <a:rPr lang="nl-NL" sz="2400" dirty="0"/>
              <a:t> </a:t>
            </a:r>
            <a:r>
              <a:rPr lang="nl-NL" sz="2400" dirty="0" err="1"/>
              <a:t>between</a:t>
            </a:r>
            <a:r>
              <a:rPr lang="nl-NL" sz="2400" dirty="0"/>
              <a:t> different disciplines </a:t>
            </a:r>
          </a:p>
          <a:p>
            <a:endParaRPr lang="en-US" sz="2200" dirty="0"/>
          </a:p>
          <a:p>
            <a:endParaRPr lang="en-US" sz="2200" dirty="0"/>
          </a:p>
        </p:txBody>
      </p:sp>
      <p:pic>
        <p:nvPicPr>
          <p:cNvPr id="3" name="Picture 2">
            <a:extLst>
              <a:ext uri="{FF2B5EF4-FFF2-40B4-BE49-F238E27FC236}">
                <a16:creationId xmlns:a16="http://schemas.microsoft.com/office/drawing/2014/main" id="{57A8ACF5-BF39-D094-A6AB-1DC89AE7C89E}"/>
              </a:ext>
            </a:extLst>
          </p:cNvPr>
          <p:cNvPicPr>
            <a:picLocks noChangeAspect="1"/>
          </p:cNvPicPr>
          <p:nvPr/>
        </p:nvPicPr>
        <p:blipFill>
          <a:blip r:embed="rId3"/>
          <a:stretch>
            <a:fillRect/>
          </a:stretch>
        </p:blipFill>
        <p:spPr>
          <a:xfrm>
            <a:off x="6575768" y="2407952"/>
            <a:ext cx="4778031" cy="2938489"/>
          </a:xfrm>
          <a:prstGeom prst="rect">
            <a:avLst/>
          </a:prstGeom>
          <a:noFill/>
        </p:spPr>
      </p:pic>
    </p:spTree>
    <p:extLst>
      <p:ext uri="{BB962C8B-B14F-4D97-AF65-F5344CB8AC3E}">
        <p14:creationId xmlns:p14="http://schemas.microsoft.com/office/powerpoint/2010/main" val="263588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PDPC kleuren">
      <a:dk1>
        <a:srgbClr val="34A577"/>
      </a:dk1>
      <a:lt1>
        <a:srgbClr val="FFFFFF"/>
      </a:lt1>
      <a:dk2>
        <a:srgbClr val="243061"/>
      </a:dk2>
      <a:lt2>
        <a:srgbClr val="DADEEC"/>
      </a:lt2>
      <a:accent1>
        <a:srgbClr val="F8CCCC"/>
      </a:accent1>
      <a:accent2>
        <a:srgbClr val="D62528"/>
      </a:accent2>
      <a:accent3>
        <a:srgbClr val="8D87AC"/>
      </a:accent3>
      <a:accent4>
        <a:srgbClr val="0E9BD8"/>
      </a:accent4>
      <a:accent5>
        <a:srgbClr val="33A477"/>
      </a:accent5>
      <a:accent6>
        <a:srgbClr val="243061"/>
      </a:accent6>
      <a:hlink>
        <a:srgbClr val="8D87AC"/>
      </a:hlink>
      <a:folHlink>
        <a:srgbClr val="0D9B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dpc sjabloon" id="{B75532B3-006C-1248-B3FB-BE7F0F562D08}" vid="{A69A014D-EA3F-EF4E-9AF2-7E326CE29D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FE7118E999244A87DB0CBA0AE77D0" ma:contentTypeVersion="14" ma:contentTypeDescription="Create a new document." ma:contentTypeScope="" ma:versionID="2c289d53d9bbbc9f8cac3e6e4ea388fe">
  <xsd:schema xmlns:xsd="http://www.w3.org/2001/XMLSchema" xmlns:xs="http://www.w3.org/2001/XMLSchema" xmlns:p="http://schemas.microsoft.com/office/2006/metadata/properties" xmlns:ns2="ec020014-4f37-471e-85f1-2c8e434c8440" xmlns:ns3="08ff0f56-a373-4a27-8156-252302b9ef1d" targetNamespace="http://schemas.microsoft.com/office/2006/metadata/properties" ma:root="true" ma:fieldsID="24a8cf1abb18453341e16f41d3e33071" ns2:_="" ns3:_="">
    <xsd:import namespace="ec020014-4f37-471e-85f1-2c8e434c8440"/>
    <xsd:import namespace="08ff0f56-a373-4a27-8156-252302b9ef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20014-4f37-471e-85f1-2c8e434c84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63458cd-ce2d-47d3-a8fb-aba961f6e93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ff0f56-a373-4a27-8156-252302b9ef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9fbc0e8-a9c7-43e9-8a88-3168b5400b5f}" ma:internalName="TaxCatchAll" ma:showField="CatchAllData" ma:web="08ff0f56-a373-4a27-8156-252302b9ef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020014-4f37-471e-85f1-2c8e434c8440">
      <Terms xmlns="http://schemas.microsoft.com/office/infopath/2007/PartnerControls"/>
    </lcf76f155ced4ddcb4097134ff3c332f>
    <TaxCatchAll xmlns="08ff0f56-a373-4a27-8156-252302b9ef1d" xsi:nil="true"/>
  </documentManagement>
</p:properties>
</file>

<file path=customXml/itemProps1.xml><?xml version="1.0" encoding="utf-8"?>
<ds:datastoreItem xmlns:ds="http://schemas.openxmlformats.org/officeDocument/2006/customXml" ds:itemID="{C817B507-4B8B-4208-ADC6-D6D473317E1B}"/>
</file>

<file path=customXml/itemProps2.xml><?xml version="1.0" encoding="utf-8"?>
<ds:datastoreItem xmlns:ds="http://schemas.openxmlformats.org/officeDocument/2006/customXml" ds:itemID="{557F657E-6C82-4BB8-B8CB-0472BDDECAB0}">
  <ds:schemaRefs>
    <ds:schemaRef ds:uri="http://schemas.microsoft.com/sharepoint/v3/contenttype/forms"/>
  </ds:schemaRefs>
</ds:datastoreItem>
</file>

<file path=customXml/itemProps3.xml><?xml version="1.0" encoding="utf-8"?>
<ds:datastoreItem xmlns:ds="http://schemas.openxmlformats.org/officeDocument/2006/customXml" ds:itemID="{B5E20843-B581-4DD0-AE4B-69CD08507458}">
  <ds:schemaRefs>
    <ds:schemaRef ds:uri="http://purl.org/dc/dcmitype/"/>
    <ds:schemaRef ds:uri="08ff0f56-a373-4a27-8156-252302b9ef1d"/>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schemas.microsoft.com/office/infopath/2007/PartnerControls"/>
    <ds:schemaRef ds:uri="ec020014-4f37-471e-85f1-2c8e434c844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539</TotalTime>
  <Words>832</Words>
  <Application>Microsoft Office PowerPoint</Application>
  <PresentationFormat>Widescreen</PresentationFormat>
  <Paragraphs>73</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Segoe UI</vt:lpstr>
      <vt:lpstr>Kantoorthema</vt:lpstr>
      <vt:lpstr> Integral Scientific Advice for Outbreak Response:  Lessons learned from an Avian Influenza Simulation  in the Netherlands</vt:lpstr>
      <vt:lpstr>Pandemic and Disaster Preparedness Center  Research line Integrated Science for Policy</vt:lpstr>
      <vt:lpstr>Study context &amp; objectives</vt:lpstr>
      <vt:lpstr>Simulation design &amp; methods</vt:lpstr>
      <vt:lpstr>PowerPoint Presentation</vt:lpstr>
      <vt:lpstr>Simulation design &amp; methods</vt:lpstr>
      <vt:lpstr>Key findings: Identifying blind spots in advice</vt:lpstr>
      <vt:lpstr>Mediating urgency and proportionality</vt:lpstr>
      <vt:lpstr>Implications for preparedness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Waltz</dc:creator>
  <cp:lastModifiedBy>Charlotte Waltz</cp:lastModifiedBy>
  <cp:revision>2</cp:revision>
  <dcterms:created xsi:type="dcterms:W3CDTF">2024-11-07T15:32:00Z</dcterms:created>
  <dcterms:modified xsi:type="dcterms:W3CDTF">2024-11-19T11:52:24Z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2024-11-07T15:32:35Z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5e6d4e20-1bd4-445f-86da-f724e21a0a41</vt:lpwstr>
  </property>
  <property fmtid="{D5CDD505-2E9C-101B-9397-08002B2CF9AE}" pid="8" name="MSIP_Label_8772ba27-cab8-4042-a351-a31f6e4eacdc_ContentBits">
    <vt:lpwstr>0</vt:lpwstr>
  </property>
  <property fmtid="{D5CDD505-2E9C-101B-9397-08002B2CF9AE}" pid="9" name="ContentTypeId">
    <vt:lpwstr>0x010100ABDFE7118E999244A87DB0CBA0AE77D0</vt:lpwstr>
  </property>
  <property fmtid="{D5CDD505-2E9C-101B-9397-08002B2CF9AE}" pid="10" name="MediaServiceImageTags">
    <vt:lpwstr/>
  </property>
</Properties>
</file>